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4"/>
  </p:sldMasterIdLst>
  <p:notesMasterIdLst>
    <p:notesMasterId r:id="rId20"/>
  </p:notesMasterIdLst>
  <p:sldIdLst>
    <p:sldId id="259" r:id="rId5"/>
    <p:sldId id="257" r:id="rId6"/>
    <p:sldId id="260" r:id="rId7"/>
    <p:sldId id="261" r:id="rId8"/>
    <p:sldId id="281" r:id="rId9"/>
    <p:sldId id="282" r:id="rId10"/>
    <p:sldId id="284" r:id="rId11"/>
    <p:sldId id="262" r:id="rId12"/>
    <p:sldId id="266" r:id="rId13"/>
    <p:sldId id="267" r:id="rId14"/>
    <p:sldId id="268" r:id="rId15"/>
    <p:sldId id="271" r:id="rId16"/>
    <p:sldId id="263" r:id="rId17"/>
    <p:sldId id="286" r:id="rId18"/>
    <p:sldId id="285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til 2 - Isticanj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486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29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Rezervirano mjesto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671F83-CC89-42FC-85CA-70F607D672EA}" type="datetimeFigureOut">
              <a:rPr lang="hr-HR" smtClean="0"/>
              <a:t>27.11.2025.</a:t>
            </a:fld>
            <a:endParaRPr lang="hr-HR"/>
          </a:p>
        </p:txBody>
      </p:sp>
      <p:sp>
        <p:nvSpPr>
          <p:cNvPr id="4" name="Rezervirano mjesto slike slajd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Rezervirano mjesto bilježaka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300172-A0BC-44D1-8498-90EF8B8F650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0728472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70C66-DEEC-4596-8FCD-C2C60F4E661D}" type="datetimeFigureOut">
              <a:rPr lang="hr-HR" smtClean="0"/>
              <a:t>27.11.2025.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6CAA6-C0EE-42D4-8A53-0E63A1A7105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758477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70C66-DEEC-4596-8FCD-C2C60F4E661D}" type="datetimeFigureOut">
              <a:rPr lang="hr-HR" smtClean="0"/>
              <a:t>27.11.2025.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6CAA6-C0EE-42D4-8A53-0E63A1A7105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4193741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70C66-DEEC-4596-8FCD-C2C60F4E661D}" type="datetimeFigureOut">
              <a:rPr lang="hr-HR" smtClean="0"/>
              <a:t>27.11.2025.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6CAA6-C0EE-42D4-8A53-0E63A1A7105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832881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70C66-DEEC-4596-8FCD-C2C60F4E661D}" type="datetimeFigureOut">
              <a:rPr lang="hr-HR" smtClean="0"/>
              <a:t>27.11.2025.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6CAA6-C0EE-42D4-8A53-0E63A1A7105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8086823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70C66-DEEC-4596-8FCD-C2C60F4E661D}" type="datetimeFigureOut">
              <a:rPr lang="hr-HR" smtClean="0"/>
              <a:t>27.11.2025.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6CAA6-C0EE-42D4-8A53-0E63A1A7105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7170260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70C66-DEEC-4596-8FCD-C2C60F4E661D}" type="datetimeFigureOut">
              <a:rPr lang="hr-HR" smtClean="0"/>
              <a:t>27.11.2025.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6CAA6-C0EE-42D4-8A53-0E63A1A7105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6250701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70C66-DEEC-4596-8FCD-C2C60F4E661D}" type="datetimeFigureOut">
              <a:rPr lang="hr-HR" smtClean="0"/>
              <a:t>27.11.2025.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6CAA6-C0EE-42D4-8A53-0E63A1A7105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3699963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70C66-DEEC-4596-8FCD-C2C60F4E661D}" type="datetimeFigureOut">
              <a:rPr lang="hr-HR" smtClean="0"/>
              <a:t>27.11.2025.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6CAA6-C0EE-42D4-8A53-0E63A1A7105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4551224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70C66-DEEC-4596-8FCD-C2C60F4E661D}" type="datetimeFigureOut">
              <a:rPr lang="hr-HR" smtClean="0"/>
              <a:t>27.11.2025.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6CAA6-C0EE-42D4-8A53-0E63A1A7105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2083682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70C66-DEEC-4596-8FCD-C2C60F4E661D}" type="datetimeFigureOut">
              <a:rPr lang="hr-HR" smtClean="0"/>
              <a:t>27.11.2025.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6CAA6-C0EE-42D4-8A53-0E63A1A7105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569031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70C66-DEEC-4596-8FCD-C2C60F4E661D}" type="datetimeFigureOut">
              <a:rPr lang="hr-HR" smtClean="0"/>
              <a:t>27.11.2025.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6CAA6-C0EE-42D4-8A53-0E63A1A7105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349273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870C66-DEEC-4596-8FCD-C2C60F4E661D}" type="datetimeFigureOut">
              <a:rPr lang="hr-HR" smtClean="0"/>
              <a:t>27.11.2025.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46CAA6-C0EE-42D4-8A53-0E63A1A7105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17275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ec.europa.eu/programmes/erasmus-plus/tools/distance_en.htm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unist.hr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www.unist.hr/Portals/0/datoteke/OLA_koraci%20za%20ispunu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www.unist.hr/studentska-iskustva-s-mobilnosti/20757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mailto:erasmus@unist.hr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A6460C-25DD-4FAD-96D8-BE5F7F167E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013" y="3752849"/>
            <a:ext cx="3290887" cy="2452687"/>
          </a:xfrm>
        </p:spPr>
        <p:txBody>
          <a:bodyPr anchor="ctr">
            <a:normAutofit/>
          </a:bodyPr>
          <a:lstStyle/>
          <a:p>
            <a:r>
              <a:rPr lang="hr-HR" sz="4000" b="1" dirty="0">
                <a:solidFill>
                  <a:schemeClr val="accent1">
                    <a:lumMod val="50000"/>
                  </a:schemeClr>
                </a:solidFill>
              </a:rPr>
              <a:t>Što program nudi?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203003-5219-4B69-946C-12D804BC19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09"/>
          <a:stretch/>
        </p:blipFill>
        <p:spPr>
          <a:xfrm>
            <a:off x="20" y="10"/>
            <a:ext cx="12191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31D375-4349-4AFB-AF80-F2000F724F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3982" y="3752850"/>
            <a:ext cx="7485413" cy="2452687"/>
          </a:xfrm>
        </p:spPr>
        <p:txBody>
          <a:bodyPr anchor="ctr">
            <a:normAutofit/>
          </a:bodyPr>
          <a:lstStyle/>
          <a:p>
            <a:r>
              <a:rPr lang="hr-HR" sz="2400" dirty="0">
                <a:solidFill>
                  <a:schemeClr val="accent1">
                    <a:lumMod val="50000"/>
                  </a:schemeClr>
                </a:solidFill>
                <a:latin typeface="Georgia" panose="02040502050405020303" pitchFamily="18" charset="0"/>
              </a:rPr>
              <a:t>Razmjenu studenata u svrhu studijskog boravka</a:t>
            </a:r>
          </a:p>
          <a:p>
            <a:pPr marL="0" indent="0">
              <a:buNone/>
            </a:pPr>
            <a:endParaRPr lang="hr-HR" sz="2400" dirty="0">
              <a:solidFill>
                <a:schemeClr val="accent1">
                  <a:lumMod val="50000"/>
                </a:schemeClr>
              </a:solidFill>
              <a:latin typeface="Georgia" panose="02040502050405020303" pitchFamily="18" charset="0"/>
            </a:endParaRPr>
          </a:p>
          <a:p>
            <a:r>
              <a:rPr lang="hr-HR" sz="2400" dirty="0">
                <a:solidFill>
                  <a:schemeClr val="accent1">
                    <a:lumMod val="50000"/>
                  </a:schemeClr>
                </a:solidFill>
                <a:latin typeface="Georgia" panose="02040502050405020303" pitchFamily="18" charset="0"/>
              </a:rPr>
              <a:t>Razmjenu studenata u svrhu stručne prakse </a:t>
            </a:r>
          </a:p>
        </p:txBody>
      </p:sp>
      <p:pic>
        <p:nvPicPr>
          <p:cNvPr id="6" name="Picture 4" descr="\\UZMSserver\medjunarodna\WEB\PROJEKTI\LOGO\Erasmus+_vect_POS.jpg">
            <a:extLst>
              <a:ext uri="{FF2B5EF4-FFF2-40B4-BE49-F238E27FC236}">
                <a16:creationId xmlns:a16="http://schemas.microsoft.com/office/drawing/2014/main" id="{DC06CDDF-38CD-4A50-8A3C-6D4FC6107DBD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9400" y="6381115"/>
            <a:ext cx="1752600" cy="476885"/>
          </a:xfrm>
          <a:prstGeom prst="rect">
            <a:avLst/>
          </a:prstGeom>
          <a:noFill/>
        </p:spPr>
      </p:pic>
      <p:pic>
        <p:nvPicPr>
          <p:cNvPr id="7" name="Slika 6" descr="C:\Users\mia\AppData\Local\Temp\Rar$DIa6992.30586\unist-logo-kruzni.jpg">
            <a:extLst>
              <a:ext uri="{FF2B5EF4-FFF2-40B4-BE49-F238E27FC236}">
                <a16:creationId xmlns:a16="http://schemas.microsoft.com/office/drawing/2014/main" id="{07E3D536-65B0-4208-A6B4-CEA661270412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90590"/>
            <a:ext cx="1228725" cy="8674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995518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9F701746-0657-4467-BBD3-24051A715C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433D102-C042-44A7-A004-3C63A8B06F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500" b="17979"/>
          <a:stretch/>
        </p:blipFill>
        <p:spPr>
          <a:xfrm>
            <a:off x="3986074" y="-1"/>
            <a:ext cx="8205926" cy="6858001"/>
          </a:xfrm>
          <a:prstGeom prst="rect">
            <a:avLst/>
          </a:prstGeom>
        </p:spPr>
      </p:pic>
      <p:sp useBgFill="1">
        <p:nvSpPr>
          <p:cNvPr id="15" name="Freeform: Shape 14">
            <a:extLst>
              <a:ext uri="{FF2B5EF4-FFF2-40B4-BE49-F238E27FC236}">
                <a16:creationId xmlns:a16="http://schemas.microsoft.com/office/drawing/2014/main" id="{117BEB00-3E3D-4F08-AF56-DB0D22FB5F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 rot="10800000">
            <a:off x="1" y="0"/>
            <a:ext cx="4802188" cy="6858000"/>
          </a:xfrm>
          <a:custGeom>
            <a:avLst/>
            <a:gdLst>
              <a:gd name="connsiteX0" fmla="*/ 0 w 4802188"/>
              <a:gd name="connsiteY0" fmla="*/ 0 h 6858000"/>
              <a:gd name="connsiteX1" fmla="*/ 4802188 w 4802188"/>
              <a:gd name="connsiteY1" fmla="*/ 0 h 6858000"/>
              <a:gd name="connsiteX2" fmla="*/ 4802188 w 4802188"/>
              <a:gd name="connsiteY2" fmla="*/ 6858000 h 6858000"/>
              <a:gd name="connsiteX3" fmla="*/ 0 w 4802188"/>
              <a:gd name="connsiteY3" fmla="*/ 6858000 h 6858000"/>
              <a:gd name="connsiteX4" fmla="*/ 4763 w 4802188"/>
              <a:gd name="connsiteY4" fmla="*/ 6791325 h 6858000"/>
              <a:gd name="connsiteX5" fmla="*/ 12700 w 4802188"/>
              <a:gd name="connsiteY5" fmla="*/ 6735762 h 6858000"/>
              <a:gd name="connsiteX6" fmla="*/ 22225 w 4802188"/>
              <a:gd name="connsiteY6" fmla="*/ 6683375 h 6858000"/>
              <a:gd name="connsiteX7" fmla="*/ 38100 w 4802188"/>
              <a:gd name="connsiteY7" fmla="*/ 6640512 h 6858000"/>
              <a:gd name="connsiteX8" fmla="*/ 53975 w 4802188"/>
              <a:gd name="connsiteY8" fmla="*/ 6597650 h 6858000"/>
              <a:gd name="connsiteX9" fmla="*/ 73025 w 4802188"/>
              <a:gd name="connsiteY9" fmla="*/ 6561137 h 6858000"/>
              <a:gd name="connsiteX10" fmla="*/ 92075 w 4802188"/>
              <a:gd name="connsiteY10" fmla="*/ 6523037 h 6858000"/>
              <a:gd name="connsiteX11" fmla="*/ 109538 w 4802188"/>
              <a:gd name="connsiteY11" fmla="*/ 6488112 h 6858000"/>
              <a:gd name="connsiteX12" fmla="*/ 127000 w 4802188"/>
              <a:gd name="connsiteY12" fmla="*/ 6448425 h 6858000"/>
              <a:gd name="connsiteX13" fmla="*/ 142875 w 4802188"/>
              <a:gd name="connsiteY13" fmla="*/ 6407150 h 6858000"/>
              <a:gd name="connsiteX14" fmla="*/ 157163 w 4802188"/>
              <a:gd name="connsiteY14" fmla="*/ 6361112 h 6858000"/>
              <a:gd name="connsiteX15" fmla="*/ 168275 w 4802188"/>
              <a:gd name="connsiteY15" fmla="*/ 6311900 h 6858000"/>
              <a:gd name="connsiteX16" fmla="*/ 176213 w 4802188"/>
              <a:gd name="connsiteY16" fmla="*/ 6251575 h 6858000"/>
              <a:gd name="connsiteX17" fmla="*/ 179388 w 4802188"/>
              <a:gd name="connsiteY17" fmla="*/ 6183312 h 6858000"/>
              <a:gd name="connsiteX18" fmla="*/ 176213 w 4802188"/>
              <a:gd name="connsiteY18" fmla="*/ 6113462 h 6858000"/>
              <a:gd name="connsiteX19" fmla="*/ 168275 w 4802188"/>
              <a:gd name="connsiteY19" fmla="*/ 6056312 h 6858000"/>
              <a:gd name="connsiteX20" fmla="*/ 157163 w 4802188"/>
              <a:gd name="connsiteY20" fmla="*/ 6003925 h 6858000"/>
              <a:gd name="connsiteX21" fmla="*/ 142875 w 4802188"/>
              <a:gd name="connsiteY21" fmla="*/ 5956300 h 6858000"/>
              <a:gd name="connsiteX22" fmla="*/ 127000 w 4802188"/>
              <a:gd name="connsiteY22" fmla="*/ 5915025 h 6858000"/>
              <a:gd name="connsiteX23" fmla="*/ 107950 w 4802188"/>
              <a:gd name="connsiteY23" fmla="*/ 5876925 h 6858000"/>
              <a:gd name="connsiteX24" fmla="*/ 88900 w 4802188"/>
              <a:gd name="connsiteY24" fmla="*/ 5840412 h 6858000"/>
              <a:gd name="connsiteX25" fmla="*/ 69850 w 4802188"/>
              <a:gd name="connsiteY25" fmla="*/ 5802312 h 6858000"/>
              <a:gd name="connsiteX26" fmla="*/ 52388 w 4802188"/>
              <a:gd name="connsiteY26" fmla="*/ 5762625 h 6858000"/>
              <a:gd name="connsiteX27" fmla="*/ 34925 w 4802188"/>
              <a:gd name="connsiteY27" fmla="*/ 5721350 h 6858000"/>
              <a:gd name="connsiteX28" fmla="*/ 20638 w 4802188"/>
              <a:gd name="connsiteY28" fmla="*/ 5675312 h 6858000"/>
              <a:gd name="connsiteX29" fmla="*/ 11113 w 4802188"/>
              <a:gd name="connsiteY29" fmla="*/ 5622925 h 6858000"/>
              <a:gd name="connsiteX30" fmla="*/ 1588 w 4802188"/>
              <a:gd name="connsiteY30" fmla="*/ 5562600 h 6858000"/>
              <a:gd name="connsiteX31" fmla="*/ 0 w 4802188"/>
              <a:gd name="connsiteY31" fmla="*/ 5494337 h 6858000"/>
              <a:gd name="connsiteX32" fmla="*/ 1588 w 4802188"/>
              <a:gd name="connsiteY32" fmla="*/ 5426075 h 6858000"/>
              <a:gd name="connsiteX33" fmla="*/ 11113 w 4802188"/>
              <a:gd name="connsiteY33" fmla="*/ 5365750 h 6858000"/>
              <a:gd name="connsiteX34" fmla="*/ 20638 w 4802188"/>
              <a:gd name="connsiteY34" fmla="*/ 5313362 h 6858000"/>
              <a:gd name="connsiteX35" fmla="*/ 34925 w 4802188"/>
              <a:gd name="connsiteY35" fmla="*/ 5268912 h 6858000"/>
              <a:gd name="connsiteX36" fmla="*/ 52388 w 4802188"/>
              <a:gd name="connsiteY36" fmla="*/ 5226050 h 6858000"/>
              <a:gd name="connsiteX37" fmla="*/ 69850 w 4802188"/>
              <a:gd name="connsiteY37" fmla="*/ 5186362 h 6858000"/>
              <a:gd name="connsiteX38" fmla="*/ 88900 w 4802188"/>
              <a:gd name="connsiteY38" fmla="*/ 5149850 h 6858000"/>
              <a:gd name="connsiteX39" fmla="*/ 107950 w 4802188"/>
              <a:gd name="connsiteY39" fmla="*/ 5114925 h 6858000"/>
              <a:gd name="connsiteX40" fmla="*/ 127000 w 4802188"/>
              <a:gd name="connsiteY40" fmla="*/ 5075237 h 6858000"/>
              <a:gd name="connsiteX41" fmla="*/ 142875 w 4802188"/>
              <a:gd name="connsiteY41" fmla="*/ 5033962 h 6858000"/>
              <a:gd name="connsiteX42" fmla="*/ 157163 w 4802188"/>
              <a:gd name="connsiteY42" fmla="*/ 4987925 h 6858000"/>
              <a:gd name="connsiteX43" fmla="*/ 168275 w 4802188"/>
              <a:gd name="connsiteY43" fmla="*/ 4935537 h 6858000"/>
              <a:gd name="connsiteX44" fmla="*/ 176213 w 4802188"/>
              <a:gd name="connsiteY44" fmla="*/ 4875212 h 6858000"/>
              <a:gd name="connsiteX45" fmla="*/ 179388 w 4802188"/>
              <a:gd name="connsiteY45" fmla="*/ 4806950 h 6858000"/>
              <a:gd name="connsiteX46" fmla="*/ 176213 w 4802188"/>
              <a:gd name="connsiteY46" fmla="*/ 4738687 h 6858000"/>
              <a:gd name="connsiteX47" fmla="*/ 168275 w 4802188"/>
              <a:gd name="connsiteY47" fmla="*/ 4678362 h 6858000"/>
              <a:gd name="connsiteX48" fmla="*/ 157163 w 4802188"/>
              <a:gd name="connsiteY48" fmla="*/ 4625975 h 6858000"/>
              <a:gd name="connsiteX49" fmla="*/ 142875 w 4802188"/>
              <a:gd name="connsiteY49" fmla="*/ 4579937 h 6858000"/>
              <a:gd name="connsiteX50" fmla="*/ 127000 w 4802188"/>
              <a:gd name="connsiteY50" fmla="*/ 4537075 h 6858000"/>
              <a:gd name="connsiteX51" fmla="*/ 107950 w 4802188"/>
              <a:gd name="connsiteY51" fmla="*/ 4498975 h 6858000"/>
              <a:gd name="connsiteX52" fmla="*/ 69850 w 4802188"/>
              <a:gd name="connsiteY52" fmla="*/ 4424362 h 6858000"/>
              <a:gd name="connsiteX53" fmla="*/ 52388 w 4802188"/>
              <a:gd name="connsiteY53" fmla="*/ 4386262 h 6858000"/>
              <a:gd name="connsiteX54" fmla="*/ 34925 w 4802188"/>
              <a:gd name="connsiteY54" fmla="*/ 4343400 h 6858000"/>
              <a:gd name="connsiteX55" fmla="*/ 20638 w 4802188"/>
              <a:gd name="connsiteY55" fmla="*/ 4297362 h 6858000"/>
              <a:gd name="connsiteX56" fmla="*/ 11113 w 4802188"/>
              <a:gd name="connsiteY56" fmla="*/ 4244975 h 6858000"/>
              <a:gd name="connsiteX57" fmla="*/ 1588 w 4802188"/>
              <a:gd name="connsiteY57" fmla="*/ 4186237 h 6858000"/>
              <a:gd name="connsiteX58" fmla="*/ 0 w 4802188"/>
              <a:gd name="connsiteY58" fmla="*/ 4116387 h 6858000"/>
              <a:gd name="connsiteX59" fmla="*/ 1588 w 4802188"/>
              <a:gd name="connsiteY59" fmla="*/ 4048125 h 6858000"/>
              <a:gd name="connsiteX60" fmla="*/ 11113 w 4802188"/>
              <a:gd name="connsiteY60" fmla="*/ 3987800 h 6858000"/>
              <a:gd name="connsiteX61" fmla="*/ 20638 w 4802188"/>
              <a:gd name="connsiteY61" fmla="*/ 3935412 h 6858000"/>
              <a:gd name="connsiteX62" fmla="*/ 34925 w 4802188"/>
              <a:gd name="connsiteY62" fmla="*/ 3890962 h 6858000"/>
              <a:gd name="connsiteX63" fmla="*/ 52388 w 4802188"/>
              <a:gd name="connsiteY63" fmla="*/ 3848100 h 6858000"/>
              <a:gd name="connsiteX64" fmla="*/ 69850 w 4802188"/>
              <a:gd name="connsiteY64" fmla="*/ 3811587 h 6858000"/>
              <a:gd name="connsiteX65" fmla="*/ 107950 w 4802188"/>
              <a:gd name="connsiteY65" fmla="*/ 3736975 h 6858000"/>
              <a:gd name="connsiteX66" fmla="*/ 127000 w 4802188"/>
              <a:gd name="connsiteY66" fmla="*/ 3697287 h 6858000"/>
              <a:gd name="connsiteX67" fmla="*/ 142875 w 4802188"/>
              <a:gd name="connsiteY67" fmla="*/ 3656012 h 6858000"/>
              <a:gd name="connsiteX68" fmla="*/ 157163 w 4802188"/>
              <a:gd name="connsiteY68" fmla="*/ 3609975 h 6858000"/>
              <a:gd name="connsiteX69" fmla="*/ 168275 w 4802188"/>
              <a:gd name="connsiteY69" fmla="*/ 3557587 h 6858000"/>
              <a:gd name="connsiteX70" fmla="*/ 176213 w 4802188"/>
              <a:gd name="connsiteY70" fmla="*/ 3497262 h 6858000"/>
              <a:gd name="connsiteX71" fmla="*/ 179388 w 4802188"/>
              <a:gd name="connsiteY71" fmla="*/ 3427412 h 6858000"/>
              <a:gd name="connsiteX72" fmla="*/ 176213 w 4802188"/>
              <a:gd name="connsiteY72" fmla="*/ 3360737 h 6858000"/>
              <a:gd name="connsiteX73" fmla="*/ 168275 w 4802188"/>
              <a:gd name="connsiteY73" fmla="*/ 3300412 h 6858000"/>
              <a:gd name="connsiteX74" fmla="*/ 157163 w 4802188"/>
              <a:gd name="connsiteY74" fmla="*/ 3248025 h 6858000"/>
              <a:gd name="connsiteX75" fmla="*/ 142875 w 4802188"/>
              <a:gd name="connsiteY75" fmla="*/ 3201987 h 6858000"/>
              <a:gd name="connsiteX76" fmla="*/ 127000 w 4802188"/>
              <a:gd name="connsiteY76" fmla="*/ 3160712 h 6858000"/>
              <a:gd name="connsiteX77" fmla="*/ 107950 w 4802188"/>
              <a:gd name="connsiteY77" fmla="*/ 3121025 h 6858000"/>
              <a:gd name="connsiteX78" fmla="*/ 88900 w 4802188"/>
              <a:gd name="connsiteY78" fmla="*/ 3084512 h 6858000"/>
              <a:gd name="connsiteX79" fmla="*/ 69850 w 4802188"/>
              <a:gd name="connsiteY79" fmla="*/ 3046412 h 6858000"/>
              <a:gd name="connsiteX80" fmla="*/ 52388 w 4802188"/>
              <a:gd name="connsiteY80" fmla="*/ 3009900 h 6858000"/>
              <a:gd name="connsiteX81" fmla="*/ 34925 w 4802188"/>
              <a:gd name="connsiteY81" fmla="*/ 2967037 h 6858000"/>
              <a:gd name="connsiteX82" fmla="*/ 20638 w 4802188"/>
              <a:gd name="connsiteY82" fmla="*/ 2922587 h 6858000"/>
              <a:gd name="connsiteX83" fmla="*/ 11113 w 4802188"/>
              <a:gd name="connsiteY83" fmla="*/ 2868612 h 6858000"/>
              <a:gd name="connsiteX84" fmla="*/ 1588 w 4802188"/>
              <a:gd name="connsiteY84" fmla="*/ 2809875 h 6858000"/>
              <a:gd name="connsiteX85" fmla="*/ 0 w 4802188"/>
              <a:gd name="connsiteY85" fmla="*/ 2741612 h 6858000"/>
              <a:gd name="connsiteX86" fmla="*/ 1588 w 4802188"/>
              <a:gd name="connsiteY86" fmla="*/ 2671762 h 6858000"/>
              <a:gd name="connsiteX87" fmla="*/ 11113 w 4802188"/>
              <a:gd name="connsiteY87" fmla="*/ 2613025 h 6858000"/>
              <a:gd name="connsiteX88" fmla="*/ 20638 w 4802188"/>
              <a:gd name="connsiteY88" fmla="*/ 2560637 h 6858000"/>
              <a:gd name="connsiteX89" fmla="*/ 34925 w 4802188"/>
              <a:gd name="connsiteY89" fmla="*/ 2513012 h 6858000"/>
              <a:gd name="connsiteX90" fmla="*/ 52388 w 4802188"/>
              <a:gd name="connsiteY90" fmla="*/ 2471737 h 6858000"/>
              <a:gd name="connsiteX91" fmla="*/ 69850 w 4802188"/>
              <a:gd name="connsiteY91" fmla="*/ 2433637 h 6858000"/>
              <a:gd name="connsiteX92" fmla="*/ 88900 w 4802188"/>
              <a:gd name="connsiteY92" fmla="*/ 2395537 h 6858000"/>
              <a:gd name="connsiteX93" fmla="*/ 107950 w 4802188"/>
              <a:gd name="connsiteY93" fmla="*/ 2359025 h 6858000"/>
              <a:gd name="connsiteX94" fmla="*/ 127000 w 4802188"/>
              <a:gd name="connsiteY94" fmla="*/ 2319337 h 6858000"/>
              <a:gd name="connsiteX95" fmla="*/ 142875 w 4802188"/>
              <a:gd name="connsiteY95" fmla="*/ 2278062 h 6858000"/>
              <a:gd name="connsiteX96" fmla="*/ 157163 w 4802188"/>
              <a:gd name="connsiteY96" fmla="*/ 2232025 h 6858000"/>
              <a:gd name="connsiteX97" fmla="*/ 168275 w 4802188"/>
              <a:gd name="connsiteY97" fmla="*/ 2179637 h 6858000"/>
              <a:gd name="connsiteX98" fmla="*/ 176213 w 4802188"/>
              <a:gd name="connsiteY98" fmla="*/ 2119312 h 6858000"/>
              <a:gd name="connsiteX99" fmla="*/ 179388 w 4802188"/>
              <a:gd name="connsiteY99" fmla="*/ 2051050 h 6858000"/>
              <a:gd name="connsiteX100" fmla="*/ 176213 w 4802188"/>
              <a:gd name="connsiteY100" fmla="*/ 1982787 h 6858000"/>
              <a:gd name="connsiteX101" fmla="*/ 168275 w 4802188"/>
              <a:gd name="connsiteY101" fmla="*/ 1922462 h 6858000"/>
              <a:gd name="connsiteX102" fmla="*/ 157163 w 4802188"/>
              <a:gd name="connsiteY102" fmla="*/ 1870075 h 6858000"/>
              <a:gd name="connsiteX103" fmla="*/ 142875 w 4802188"/>
              <a:gd name="connsiteY103" fmla="*/ 1824037 h 6858000"/>
              <a:gd name="connsiteX104" fmla="*/ 127000 w 4802188"/>
              <a:gd name="connsiteY104" fmla="*/ 1782762 h 6858000"/>
              <a:gd name="connsiteX105" fmla="*/ 107950 w 4802188"/>
              <a:gd name="connsiteY105" fmla="*/ 1743075 h 6858000"/>
              <a:gd name="connsiteX106" fmla="*/ 88900 w 4802188"/>
              <a:gd name="connsiteY106" fmla="*/ 1708150 h 6858000"/>
              <a:gd name="connsiteX107" fmla="*/ 69850 w 4802188"/>
              <a:gd name="connsiteY107" fmla="*/ 1671637 h 6858000"/>
              <a:gd name="connsiteX108" fmla="*/ 52388 w 4802188"/>
              <a:gd name="connsiteY108" fmla="*/ 1631950 h 6858000"/>
              <a:gd name="connsiteX109" fmla="*/ 34925 w 4802188"/>
              <a:gd name="connsiteY109" fmla="*/ 1589087 h 6858000"/>
              <a:gd name="connsiteX110" fmla="*/ 20638 w 4802188"/>
              <a:gd name="connsiteY110" fmla="*/ 1544637 h 6858000"/>
              <a:gd name="connsiteX111" fmla="*/ 11113 w 4802188"/>
              <a:gd name="connsiteY111" fmla="*/ 1492250 h 6858000"/>
              <a:gd name="connsiteX112" fmla="*/ 1588 w 4802188"/>
              <a:gd name="connsiteY112" fmla="*/ 1431925 h 6858000"/>
              <a:gd name="connsiteX113" fmla="*/ 0 w 4802188"/>
              <a:gd name="connsiteY113" fmla="*/ 1363662 h 6858000"/>
              <a:gd name="connsiteX114" fmla="*/ 1588 w 4802188"/>
              <a:gd name="connsiteY114" fmla="*/ 1295400 h 6858000"/>
              <a:gd name="connsiteX115" fmla="*/ 11113 w 4802188"/>
              <a:gd name="connsiteY115" fmla="*/ 1235075 h 6858000"/>
              <a:gd name="connsiteX116" fmla="*/ 20638 w 4802188"/>
              <a:gd name="connsiteY116" fmla="*/ 1182687 h 6858000"/>
              <a:gd name="connsiteX117" fmla="*/ 34925 w 4802188"/>
              <a:gd name="connsiteY117" fmla="*/ 1136650 h 6858000"/>
              <a:gd name="connsiteX118" fmla="*/ 52388 w 4802188"/>
              <a:gd name="connsiteY118" fmla="*/ 1095375 h 6858000"/>
              <a:gd name="connsiteX119" fmla="*/ 69850 w 4802188"/>
              <a:gd name="connsiteY119" fmla="*/ 1055687 h 6858000"/>
              <a:gd name="connsiteX120" fmla="*/ 88900 w 4802188"/>
              <a:gd name="connsiteY120" fmla="*/ 1017587 h 6858000"/>
              <a:gd name="connsiteX121" fmla="*/ 107950 w 4802188"/>
              <a:gd name="connsiteY121" fmla="*/ 981075 h 6858000"/>
              <a:gd name="connsiteX122" fmla="*/ 127000 w 4802188"/>
              <a:gd name="connsiteY122" fmla="*/ 942975 h 6858000"/>
              <a:gd name="connsiteX123" fmla="*/ 142875 w 4802188"/>
              <a:gd name="connsiteY123" fmla="*/ 901700 h 6858000"/>
              <a:gd name="connsiteX124" fmla="*/ 157163 w 4802188"/>
              <a:gd name="connsiteY124" fmla="*/ 854075 h 6858000"/>
              <a:gd name="connsiteX125" fmla="*/ 168275 w 4802188"/>
              <a:gd name="connsiteY125" fmla="*/ 801687 h 6858000"/>
              <a:gd name="connsiteX126" fmla="*/ 176213 w 4802188"/>
              <a:gd name="connsiteY126" fmla="*/ 744537 h 6858000"/>
              <a:gd name="connsiteX127" fmla="*/ 179388 w 4802188"/>
              <a:gd name="connsiteY127" fmla="*/ 673100 h 6858000"/>
              <a:gd name="connsiteX128" fmla="*/ 176213 w 4802188"/>
              <a:gd name="connsiteY128" fmla="*/ 606425 h 6858000"/>
              <a:gd name="connsiteX129" fmla="*/ 168275 w 4802188"/>
              <a:gd name="connsiteY129" fmla="*/ 546100 h 6858000"/>
              <a:gd name="connsiteX130" fmla="*/ 157163 w 4802188"/>
              <a:gd name="connsiteY130" fmla="*/ 496887 h 6858000"/>
              <a:gd name="connsiteX131" fmla="*/ 142875 w 4802188"/>
              <a:gd name="connsiteY131" fmla="*/ 450850 h 6858000"/>
              <a:gd name="connsiteX132" fmla="*/ 127000 w 4802188"/>
              <a:gd name="connsiteY132" fmla="*/ 409575 h 6858000"/>
              <a:gd name="connsiteX133" fmla="*/ 109538 w 4802188"/>
              <a:gd name="connsiteY133" fmla="*/ 369887 h 6858000"/>
              <a:gd name="connsiteX134" fmla="*/ 92075 w 4802188"/>
              <a:gd name="connsiteY134" fmla="*/ 334962 h 6858000"/>
              <a:gd name="connsiteX135" fmla="*/ 73025 w 4802188"/>
              <a:gd name="connsiteY135" fmla="*/ 296862 h 6858000"/>
              <a:gd name="connsiteX136" fmla="*/ 53975 w 4802188"/>
              <a:gd name="connsiteY136" fmla="*/ 260350 h 6858000"/>
              <a:gd name="connsiteX137" fmla="*/ 38100 w 4802188"/>
              <a:gd name="connsiteY137" fmla="*/ 217487 h 6858000"/>
              <a:gd name="connsiteX138" fmla="*/ 22225 w 4802188"/>
              <a:gd name="connsiteY138" fmla="*/ 174625 h 6858000"/>
              <a:gd name="connsiteX139" fmla="*/ 12700 w 4802188"/>
              <a:gd name="connsiteY139" fmla="*/ 122237 h 6858000"/>
              <a:gd name="connsiteX140" fmla="*/ 4763 w 4802188"/>
              <a:gd name="connsiteY140" fmla="*/ 6667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</a:cxnLst>
            <a:rect l="l" t="t" r="r" b="b"/>
            <a:pathLst>
              <a:path w="4802188" h="6858000">
                <a:moveTo>
                  <a:pt x="0" y="0"/>
                </a:moveTo>
                <a:lnTo>
                  <a:pt x="4802188" y="0"/>
                </a:lnTo>
                <a:lnTo>
                  <a:pt x="4802188" y="6858000"/>
                </a:lnTo>
                <a:lnTo>
                  <a:pt x="0" y="6858000"/>
                </a:lnTo>
                <a:lnTo>
                  <a:pt x="4763" y="6791325"/>
                </a:lnTo>
                <a:lnTo>
                  <a:pt x="12700" y="6735762"/>
                </a:lnTo>
                <a:lnTo>
                  <a:pt x="22225" y="6683375"/>
                </a:lnTo>
                <a:lnTo>
                  <a:pt x="38100" y="6640512"/>
                </a:lnTo>
                <a:lnTo>
                  <a:pt x="53975" y="6597650"/>
                </a:lnTo>
                <a:lnTo>
                  <a:pt x="73025" y="6561137"/>
                </a:lnTo>
                <a:lnTo>
                  <a:pt x="92075" y="6523037"/>
                </a:lnTo>
                <a:lnTo>
                  <a:pt x="109538" y="6488112"/>
                </a:lnTo>
                <a:lnTo>
                  <a:pt x="127000" y="6448425"/>
                </a:lnTo>
                <a:lnTo>
                  <a:pt x="142875" y="6407150"/>
                </a:lnTo>
                <a:lnTo>
                  <a:pt x="157163" y="6361112"/>
                </a:lnTo>
                <a:lnTo>
                  <a:pt x="168275" y="6311900"/>
                </a:lnTo>
                <a:lnTo>
                  <a:pt x="176213" y="6251575"/>
                </a:lnTo>
                <a:lnTo>
                  <a:pt x="179388" y="6183312"/>
                </a:lnTo>
                <a:lnTo>
                  <a:pt x="176213" y="6113462"/>
                </a:lnTo>
                <a:lnTo>
                  <a:pt x="168275" y="6056312"/>
                </a:lnTo>
                <a:lnTo>
                  <a:pt x="157163" y="6003925"/>
                </a:lnTo>
                <a:lnTo>
                  <a:pt x="142875" y="5956300"/>
                </a:lnTo>
                <a:lnTo>
                  <a:pt x="127000" y="5915025"/>
                </a:lnTo>
                <a:lnTo>
                  <a:pt x="107950" y="5876925"/>
                </a:lnTo>
                <a:lnTo>
                  <a:pt x="88900" y="5840412"/>
                </a:lnTo>
                <a:lnTo>
                  <a:pt x="69850" y="5802312"/>
                </a:lnTo>
                <a:lnTo>
                  <a:pt x="52388" y="5762625"/>
                </a:lnTo>
                <a:lnTo>
                  <a:pt x="34925" y="5721350"/>
                </a:lnTo>
                <a:lnTo>
                  <a:pt x="20638" y="5675312"/>
                </a:lnTo>
                <a:lnTo>
                  <a:pt x="11113" y="5622925"/>
                </a:lnTo>
                <a:lnTo>
                  <a:pt x="1588" y="5562600"/>
                </a:lnTo>
                <a:lnTo>
                  <a:pt x="0" y="5494337"/>
                </a:lnTo>
                <a:lnTo>
                  <a:pt x="1588" y="5426075"/>
                </a:lnTo>
                <a:lnTo>
                  <a:pt x="11113" y="5365750"/>
                </a:lnTo>
                <a:lnTo>
                  <a:pt x="20638" y="5313362"/>
                </a:lnTo>
                <a:lnTo>
                  <a:pt x="34925" y="5268912"/>
                </a:lnTo>
                <a:lnTo>
                  <a:pt x="52388" y="5226050"/>
                </a:lnTo>
                <a:lnTo>
                  <a:pt x="69850" y="5186362"/>
                </a:lnTo>
                <a:lnTo>
                  <a:pt x="88900" y="5149850"/>
                </a:lnTo>
                <a:lnTo>
                  <a:pt x="107950" y="5114925"/>
                </a:lnTo>
                <a:lnTo>
                  <a:pt x="127000" y="5075237"/>
                </a:lnTo>
                <a:lnTo>
                  <a:pt x="142875" y="5033962"/>
                </a:lnTo>
                <a:lnTo>
                  <a:pt x="157163" y="4987925"/>
                </a:lnTo>
                <a:lnTo>
                  <a:pt x="168275" y="4935537"/>
                </a:lnTo>
                <a:lnTo>
                  <a:pt x="176213" y="4875212"/>
                </a:lnTo>
                <a:lnTo>
                  <a:pt x="179388" y="4806950"/>
                </a:lnTo>
                <a:lnTo>
                  <a:pt x="176213" y="4738687"/>
                </a:lnTo>
                <a:lnTo>
                  <a:pt x="168275" y="4678362"/>
                </a:lnTo>
                <a:lnTo>
                  <a:pt x="157163" y="4625975"/>
                </a:lnTo>
                <a:lnTo>
                  <a:pt x="142875" y="4579937"/>
                </a:lnTo>
                <a:lnTo>
                  <a:pt x="127000" y="4537075"/>
                </a:lnTo>
                <a:lnTo>
                  <a:pt x="107950" y="4498975"/>
                </a:lnTo>
                <a:lnTo>
                  <a:pt x="69850" y="4424362"/>
                </a:lnTo>
                <a:lnTo>
                  <a:pt x="52388" y="4386262"/>
                </a:lnTo>
                <a:lnTo>
                  <a:pt x="34925" y="4343400"/>
                </a:lnTo>
                <a:lnTo>
                  <a:pt x="20638" y="4297362"/>
                </a:lnTo>
                <a:lnTo>
                  <a:pt x="11113" y="4244975"/>
                </a:lnTo>
                <a:lnTo>
                  <a:pt x="1588" y="4186237"/>
                </a:lnTo>
                <a:lnTo>
                  <a:pt x="0" y="4116387"/>
                </a:lnTo>
                <a:lnTo>
                  <a:pt x="1588" y="4048125"/>
                </a:lnTo>
                <a:lnTo>
                  <a:pt x="11113" y="3987800"/>
                </a:lnTo>
                <a:lnTo>
                  <a:pt x="20638" y="3935412"/>
                </a:lnTo>
                <a:lnTo>
                  <a:pt x="34925" y="3890962"/>
                </a:lnTo>
                <a:lnTo>
                  <a:pt x="52388" y="3848100"/>
                </a:lnTo>
                <a:lnTo>
                  <a:pt x="69850" y="3811587"/>
                </a:lnTo>
                <a:lnTo>
                  <a:pt x="107950" y="3736975"/>
                </a:lnTo>
                <a:lnTo>
                  <a:pt x="127000" y="3697287"/>
                </a:lnTo>
                <a:lnTo>
                  <a:pt x="142875" y="3656012"/>
                </a:lnTo>
                <a:lnTo>
                  <a:pt x="157163" y="3609975"/>
                </a:lnTo>
                <a:lnTo>
                  <a:pt x="168275" y="3557587"/>
                </a:lnTo>
                <a:lnTo>
                  <a:pt x="176213" y="3497262"/>
                </a:lnTo>
                <a:lnTo>
                  <a:pt x="179388" y="3427412"/>
                </a:lnTo>
                <a:lnTo>
                  <a:pt x="176213" y="3360737"/>
                </a:lnTo>
                <a:lnTo>
                  <a:pt x="168275" y="3300412"/>
                </a:lnTo>
                <a:lnTo>
                  <a:pt x="157163" y="3248025"/>
                </a:lnTo>
                <a:lnTo>
                  <a:pt x="142875" y="3201987"/>
                </a:lnTo>
                <a:lnTo>
                  <a:pt x="127000" y="3160712"/>
                </a:lnTo>
                <a:lnTo>
                  <a:pt x="107950" y="3121025"/>
                </a:lnTo>
                <a:lnTo>
                  <a:pt x="88900" y="3084512"/>
                </a:lnTo>
                <a:lnTo>
                  <a:pt x="69850" y="3046412"/>
                </a:lnTo>
                <a:lnTo>
                  <a:pt x="52388" y="3009900"/>
                </a:lnTo>
                <a:lnTo>
                  <a:pt x="34925" y="2967037"/>
                </a:lnTo>
                <a:lnTo>
                  <a:pt x="20638" y="2922587"/>
                </a:lnTo>
                <a:lnTo>
                  <a:pt x="11113" y="2868612"/>
                </a:lnTo>
                <a:lnTo>
                  <a:pt x="1588" y="2809875"/>
                </a:lnTo>
                <a:lnTo>
                  <a:pt x="0" y="2741612"/>
                </a:lnTo>
                <a:lnTo>
                  <a:pt x="1588" y="2671762"/>
                </a:lnTo>
                <a:lnTo>
                  <a:pt x="11113" y="2613025"/>
                </a:lnTo>
                <a:lnTo>
                  <a:pt x="20638" y="2560637"/>
                </a:lnTo>
                <a:lnTo>
                  <a:pt x="34925" y="2513012"/>
                </a:lnTo>
                <a:lnTo>
                  <a:pt x="52388" y="2471737"/>
                </a:lnTo>
                <a:lnTo>
                  <a:pt x="69850" y="2433637"/>
                </a:lnTo>
                <a:lnTo>
                  <a:pt x="88900" y="2395537"/>
                </a:lnTo>
                <a:lnTo>
                  <a:pt x="107950" y="2359025"/>
                </a:lnTo>
                <a:lnTo>
                  <a:pt x="127000" y="2319337"/>
                </a:lnTo>
                <a:lnTo>
                  <a:pt x="142875" y="2278062"/>
                </a:lnTo>
                <a:lnTo>
                  <a:pt x="157163" y="2232025"/>
                </a:lnTo>
                <a:lnTo>
                  <a:pt x="168275" y="2179637"/>
                </a:lnTo>
                <a:lnTo>
                  <a:pt x="176213" y="2119312"/>
                </a:lnTo>
                <a:lnTo>
                  <a:pt x="179388" y="2051050"/>
                </a:lnTo>
                <a:lnTo>
                  <a:pt x="176213" y="1982787"/>
                </a:lnTo>
                <a:lnTo>
                  <a:pt x="168275" y="1922462"/>
                </a:lnTo>
                <a:lnTo>
                  <a:pt x="157163" y="1870075"/>
                </a:lnTo>
                <a:lnTo>
                  <a:pt x="142875" y="1824037"/>
                </a:lnTo>
                <a:lnTo>
                  <a:pt x="127000" y="1782762"/>
                </a:lnTo>
                <a:lnTo>
                  <a:pt x="107950" y="1743075"/>
                </a:lnTo>
                <a:lnTo>
                  <a:pt x="88900" y="1708150"/>
                </a:lnTo>
                <a:lnTo>
                  <a:pt x="69850" y="1671637"/>
                </a:lnTo>
                <a:lnTo>
                  <a:pt x="52388" y="1631950"/>
                </a:lnTo>
                <a:lnTo>
                  <a:pt x="34925" y="1589087"/>
                </a:lnTo>
                <a:lnTo>
                  <a:pt x="20638" y="1544637"/>
                </a:lnTo>
                <a:lnTo>
                  <a:pt x="11113" y="1492250"/>
                </a:lnTo>
                <a:lnTo>
                  <a:pt x="1588" y="1431925"/>
                </a:lnTo>
                <a:lnTo>
                  <a:pt x="0" y="1363662"/>
                </a:lnTo>
                <a:lnTo>
                  <a:pt x="1588" y="1295400"/>
                </a:lnTo>
                <a:lnTo>
                  <a:pt x="11113" y="1235075"/>
                </a:lnTo>
                <a:lnTo>
                  <a:pt x="20638" y="1182687"/>
                </a:lnTo>
                <a:lnTo>
                  <a:pt x="34925" y="1136650"/>
                </a:lnTo>
                <a:lnTo>
                  <a:pt x="52388" y="1095375"/>
                </a:lnTo>
                <a:lnTo>
                  <a:pt x="69850" y="1055687"/>
                </a:lnTo>
                <a:lnTo>
                  <a:pt x="88900" y="1017587"/>
                </a:lnTo>
                <a:lnTo>
                  <a:pt x="107950" y="981075"/>
                </a:lnTo>
                <a:lnTo>
                  <a:pt x="127000" y="942975"/>
                </a:lnTo>
                <a:lnTo>
                  <a:pt x="142875" y="901700"/>
                </a:lnTo>
                <a:lnTo>
                  <a:pt x="157163" y="854075"/>
                </a:lnTo>
                <a:lnTo>
                  <a:pt x="168275" y="801687"/>
                </a:lnTo>
                <a:lnTo>
                  <a:pt x="176213" y="744537"/>
                </a:lnTo>
                <a:lnTo>
                  <a:pt x="179388" y="673100"/>
                </a:lnTo>
                <a:lnTo>
                  <a:pt x="176213" y="606425"/>
                </a:lnTo>
                <a:lnTo>
                  <a:pt x="168275" y="546100"/>
                </a:lnTo>
                <a:lnTo>
                  <a:pt x="157163" y="496887"/>
                </a:lnTo>
                <a:lnTo>
                  <a:pt x="142875" y="450850"/>
                </a:lnTo>
                <a:lnTo>
                  <a:pt x="127000" y="409575"/>
                </a:lnTo>
                <a:lnTo>
                  <a:pt x="109538" y="369887"/>
                </a:lnTo>
                <a:lnTo>
                  <a:pt x="92075" y="334962"/>
                </a:lnTo>
                <a:lnTo>
                  <a:pt x="73025" y="296862"/>
                </a:lnTo>
                <a:lnTo>
                  <a:pt x="53975" y="260350"/>
                </a:lnTo>
                <a:lnTo>
                  <a:pt x="38100" y="217487"/>
                </a:lnTo>
                <a:lnTo>
                  <a:pt x="22225" y="174625"/>
                </a:lnTo>
                <a:lnTo>
                  <a:pt x="12700" y="122237"/>
                </a:lnTo>
                <a:lnTo>
                  <a:pt x="4763" y="66675"/>
                </a:lnTo>
                <a:close/>
              </a:path>
            </a:pathLst>
          </a:custGeom>
          <a:ln w="0">
            <a:noFill/>
            <a:prstDash val="solid"/>
            <a:round/>
            <a:headEnd/>
            <a:tailEnd/>
          </a:ln>
        </p:spPr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C22AB0-C807-4A4C-8482-524AC3C0BE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5051" y="1784412"/>
            <a:ext cx="3409200" cy="4346388"/>
          </a:xfrm>
        </p:spPr>
        <p:txBody>
          <a:bodyPr>
            <a:normAutofit/>
          </a:bodyPr>
          <a:lstStyle/>
          <a:p>
            <a:pPr marL="109728" indent="0">
              <a:spcBef>
                <a:spcPts val="300"/>
              </a:spcBef>
              <a:buNone/>
            </a:pPr>
            <a:r>
              <a:rPr lang="pl-PL" sz="2000" b="1" dirty="0">
                <a:solidFill>
                  <a:schemeClr val="accent1">
                    <a:lumMod val="50000"/>
                    <a:alpha val="60000"/>
                  </a:schemeClr>
                </a:solidFill>
                <a:latin typeface="Georgia"/>
              </a:rPr>
              <a:t>Koliko dugo?</a:t>
            </a:r>
          </a:p>
          <a:p>
            <a:pPr marL="109728" indent="0">
              <a:spcBef>
                <a:spcPts val="300"/>
              </a:spcBef>
              <a:buNone/>
            </a:pPr>
            <a:endParaRPr lang="pl-PL" sz="2000" dirty="0">
              <a:solidFill>
                <a:schemeClr val="accent1">
                  <a:lumMod val="50000"/>
                  <a:alpha val="60000"/>
                </a:schemeClr>
              </a:solidFill>
              <a:latin typeface="Georgia"/>
            </a:endParaRPr>
          </a:p>
          <a:p>
            <a:pPr marL="566928" indent="-457200">
              <a:spcBef>
                <a:spcPts val="300"/>
              </a:spcBef>
            </a:pPr>
            <a:r>
              <a:rPr lang="pl-PL" sz="2000" dirty="0">
                <a:solidFill>
                  <a:schemeClr val="accent1">
                    <a:lumMod val="50000"/>
                    <a:alpha val="60000"/>
                  </a:schemeClr>
                </a:solidFill>
                <a:latin typeface="Georgia"/>
              </a:rPr>
              <a:t>2-12 mjeseci</a:t>
            </a:r>
          </a:p>
          <a:p>
            <a:pPr marL="109728" lvl="0" indent="0">
              <a:spcBef>
                <a:spcPts val="300"/>
              </a:spcBef>
              <a:buClr>
                <a:srgbClr val="A04DA3"/>
              </a:buClr>
              <a:buNone/>
            </a:pPr>
            <a:endParaRPr lang="pl-PL" sz="2000" dirty="0">
              <a:solidFill>
                <a:schemeClr val="accent1">
                  <a:lumMod val="50000"/>
                  <a:alpha val="60000"/>
                </a:schemeClr>
              </a:solidFill>
              <a:latin typeface="Georgia"/>
            </a:endParaRPr>
          </a:p>
          <a:p>
            <a:pPr marL="109728" lvl="0" indent="0">
              <a:spcBef>
                <a:spcPts val="300"/>
              </a:spcBef>
              <a:buClr>
                <a:srgbClr val="A04DA3"/>
              </a:buClr>
              <a:buNone/>
            </a:pPr>
            <a:r>
              <a:rPr lang="pl-PL" sz="2000" b="1" dirty="0">
                <a:solidFill>
                  <a:schemeClr val="accent1">
                    <a:lumMod val="50000"/>
                    <a:alpha val="60000"/>
                  </a:schemeClr>
                </a:solidFill>
                <a:latin typeface="Georgia"/>
              </a:rPr>
              <a:t>Koliko puta?</a:t>
            </a:r>
          </a:p>
          <a:p>
            <a:pPr marL="109728" lvl="0" indent="0">
              <a:spcBef>
                <a:spcPts val="300"/>
              </a:spcBef>
              <a:buClr>
                <a:srgbClr val="A04DA3"/>
              </a:buClr>
              <a:buNone/>
            </a:pPr>
            <a:endParaRPr lang="pl-PL" sz="2000" dirty="0">
              <a:solidFill>
                <a:schemeClr val="accent1">
                  <a:lumMod val="50000"/>
                  <a:alpha val="60000"/>
                </a:schemeClr>
              </a:solidFill>
              <a:latin typeface="Georgia"/>
            </a:endParaRPr>
          </a:p>
          <a:p>
            <a:pPr marL="452628" lvl="0" indent="-342900">
              <a:spcBef>
                <a:spcPts val="300"/>
              </a:spcBef>
            </a:pPr>
            <a:r>
              <a:rPr lang="pl-PL" sz="2000" dirty="0">
                <a:solidFill>
                  <a:schemeClr val="accent1">
                    <a:lumMod val="50000"/>
                    <a:alpha val="60000"/>
                  </a:schemeClr>
                </a:solidFill>
                <a:latin typeface="Georgia"/>
              </a:rPr>
              <a:t>Na svakoj razini studija do maksimalno 12 mjeseci</a:t>
            </a:r>
          </a:p>
          <a:p>
            <a:pPr marL="109728" lvl="0" indent="0">
              <a:spcBef>
                <a:spcPts val="300"/>
              </a:spcBef>
              <a:buClr>
                <a:srgbClr val="A04DA3"/>
              </a:buClr>
              <a:buNone/>
            </a:pPr>
            <a:endParaRPr lang="pl-PL" sz="2000" dirty="0">
              <a:solidFill>
                <a:schemeClr val="tx1">
                  <a:alpha val="60000"/>
                </a:schemeClr>
              </a:solidFill>
              <a:latin typeface="Georgia"/>
            </a:endParaRPr>
          </a:p>
          <a:p>
            <a:endParaRPr lang="hr-HR" sz="2000" dirty="0">
              <a:solidFill>
                <a:schemeClr val="tx1">
                  <a:alpha val="60000"/>
                </a:schemeClr>
              </a:solidFill>
            </a:endParaRPr>
          </a:p>
        </p:txBody>
      </p:sp>
      <p:pic>
        <p:nvPicPr>
          <p:cNvPr id="6" name="Picture 4" descr="\\UZMSserver\medjunarodna\WEB\PROJEKTI\LOGO\Erasmus+_vect_POS.jpg">
            <a:extLst>
              <a:ext uri="{FF2B5EF4-FFF2-40B4-BE49-F238E27FC236}">
                <a16:creationId xmlns:a16="http://schemas.microsoft.com/office/drawing/2014/main" id="{AB9B3A9B-E0C9-445D-93FF-F642EE8425C0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9400" y="6381115"/>
            <a:ext cx="1752600" cy="476885"/>
          </a:xfrm>
          <a:prstGeom prst="rect">
            <a:avLst/>
          </a:prstGeom>
          <a:noFill/>
        </p:spPr>
      </p:pic>
      <p:pic>
        <p:nvPicPr>
          <p:cNvPr id="7" name="Slika 6" descr="C:\Users\mia\AppData\Local\Temp\Rar$DIa6992.30586\unist-logo-kruzni.jpg">
            <a:extLst>
              <a:ext uri="{FF2B5EF4-FFF2-40B4-BE49-F238E27FC236}">
                <a16:creationId xmlns:a16="http://schemas.microsoft.com/office/drawing/2014/main" id="{D1835332-B35F-4D21-9554-334B8204249B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90590"/>
            <a:ext cx="1228725" cy="8674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111446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8">
            <a:extLst>
              <a:ext uri="{FF2B5EF4-FFF2-40B4-BE49-F238E27FC236}">
                <a16:creationId xmlns:a16="http://schemas.microsoft.com/office/drawing/2014/main" id="{9F701746-0657-4467-BBD3-24051A715C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B25D23B-32DC-4787-A8F5-DAF73B18E69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48" r="12442" b="-1"/>
          <a:stretch/>
        </p:blipFill>
        <p:spPr>
          <a:xfrm>
            <a:off x="4559968" y="10"/>
            <a:ext cx="7632032" cy="6857990"/>
          </a:xfrm>
          <a:prstGeom prst="rect">
            <a:avLst/>
          </a:prstGeom>
        </p:spPr>
      </p:pic>
      <p:sp useBgFill="1">
        <p:nvSpPr>
          <p:cNvPr id="14" name="Freeform: Shape 10">
            <a:extLst>
              <a:ext uri="{FF2B5EF4-FFF2-40B4-BE49-F238E27FC236}">
                <a16:creationId xmlns:a16="http://schemas.microsoft.com/office/drawing/2014/main" id="{117BEB00-3E3D-4F08-AF56-DB0D22FB5F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 rot="10800000">
            <a:off x="1" y="0"/>
            <a:ext cx="4802188" cy="6858000"/>
          </a:xfrm>
          <a:custGeom>
            <a:avLst/>
            <a:gdLst>
              <a:gd name="connsiteX0" fmla="*/ 0 w 4802188"/>
              <a:gd name="connsiteY0" fmla="*/ 0 h 6858000"/>
              <a:gd name="connsiteX1" fmla="*/ 4802188 w 4802188"/>
              <a:gd name="connsiteY1" fmla="*/ 0 h 6858000"/>
              <a:gd name="connsiteX2" fmla="*/ 4802188 w 4802188"/>
              <a:gd name="connsiteY2" fmla="*/ 6858000 h 6858000"/>
              <a:gd name="connsiteX3" fmla="*/ 0 w 4802188"/>
              <a:gd name="connsiteY3" fmla="*/ 6858000 h 6858000"/>
              <a:gd name="connsiteX4" fmla="*/ 4763 w 4802188"/>
              <a:gd name="connsiteY4" fmla="*/ 6791325 h 6858000"/>
              <a:gd name="connsiteX5" fmla="*/ 12700 w 4802188"/>
              <a:gd name="connsiteY5" fmla="*/ 6735762 h 6858000"/>
              <a:gd name="connsiteX6" fmla="*/ 22225 w 4802188"/>
              <a:gd name="connsiteY6" fmla="*/ 6683375 h 6858000"/>
              <a:gd name="connsiteX7" fmla="*/ 38100 w 4802188"/>
              <a:gd name="connsiteY7" fmla="*/ 6640512 h 6858000"/>
              <a:gd name="connsiteX8" fmla="*/ 53975 w 4802188"/>
              <a:gd name="connsiteY8" fmla="*/ 6597650 h 6858000"/>
              <a:gd name="connsiteX9" fmla="*/ 73025 w 4802188"/>
              <a:gd name="connsiteY9" fmla="*/ 6561137 h 6858000"/>
              <a:gd name="connsiteX10" fmla="*/ 92075 w 4802188"/>
              <a:gd name="connsiteY10" fmla="*/ 6523037 h 6858000"/>
              <a:gd name="connsiteX11" fmla="*/ 109538 w 4802188"/>
              <a:gd name="connsiteY11" fmla="*/ 6488112 h 6858000"/>
              <a:gd name="connsiteX12" fmla="*/ 127000 w 4802188"/>
              <a:gd name="connsiteY12" fmla="*/ 6448425 h 6858000"/>
              <a:gd name="connsiteX13" fmla="*/ 142875 w 4802188"/>
              <a:gd name="connsiteY13" fmla="*/ 6407150 h 6858000"/>
              <a:gd name="connsiteX14" fmla="*/ 157163 w 4802188"/>
              <a:gd name="connsiteY14" fmla="*/ 6361112 h 6858000"/>
              <a:gd name="connsiteX15" fmla="*/ 168275 w 4802188"/>
              <a:gd name="connsiteY15" fmla="*/ 6311900 h 6858000"/>
              <a:gd name="connsiteX16" fmla="*/ 176213 w 4802188"/>
              <a:gd name="connsiteY16" fmla="*/ 6251575 h 6858000"/>
              <a:gd name="connsiteX17" fmla="*/ 179388 w 4802188"/>
              <a:gd name="connsiteY17" fmla="*/ 6183312 h 6858000"/>
              <a:gd name="connsiteX18" fmla="*/ 176213 w 4802188"/>
              <a:gd name="connsiteY18" fmla="*/ 6113462 h 6858000"/>
              <a:gd name="connsiteX19" fmla="*/ 168275 w 4802188"/>
              <a:gd name="connsiteY19" fmla="*/ 6056312 h 6858000"/>
              <a:gd name="connsiteX20" fmla="*/ 157163 w 4802188"/>
              <a:gd name="connsiteY20" fmla="*/ 6003925 h 6858000"/>
              <a:gd name="connsiteX21" fmla="*/ 142875 w 4802188"/>
              <a:gd name="connsiteY21" fmla="*/ 5956300 h 6858000"/>
              <a:gd name="connsiteX22" fmla="*/ 127000 w 4802188"/>
              <a:gd name="connsiteY22" fmla="*/ 5915025 h 6858000"/>
              <a:gd name="connsiteX23" fmla="*/ 107950 w 4802188"/>
              <a:gd name="connsiteY23" fmla="*/ 5876925 h 6858000"/>
              <a:gd name="connsiteX24" fmla="*/ 88900 w 4802188"/>
              <a:gd name="connsiteY24" fmla="*/ 5840412 h 6858000"/>
              <a:gd name="connsiteX25" fmla="*/ 69850 w 4802188"/>
              <a:gd name="connsiteY25" fmla="*/ 5802312 h 6858000"/>
              <a:gd name="connsiteX26" fmla="*/ 52388 w 4802188"/>
              <a:gd name="connsiteY26" fmla="*/ 5762625 h 6858000"/>
              <a:gd name="connsiteX27" fmla="*/ 34925 w 4802188"/>
              <a:gd name="connsiteY27" fmla="*/ 5721350 h 6858000"/>
              <a:gd name="connsiteX28" fmla="*/ 20638 w 4802188"/>
              <a:gd name="connsiteY28" fmla="*/ 5675312 h 6858000"/>
              <a:gd name="connsiteX29" fmla="*/ 11113 w 4802188"/>
              <a:gd name="connsiteY29" fmla="*/ 5622925 h 6858000"/>
              <a:gd name="connsiteX30" fmla="*/ 1588 w 4802188"/>
              <a:gd name="connsiteY30" fmla="*/ 5562600 h 6858000"/>
              <a:gd name="connsiteX31" fmla="*/ 0 w 4802188"/>
              <a:gd name="connsiteY31" fmla="*/ 5494337 h 6858000"/>
              <a:gd name="connsiteX32" fmla="*/ 1588 w 4802188"/>
              <a:gd name="connsiteY32" fmla="*/ 5426075 h 6858000"/>
              <a:gd name="connsiteX33" fmla="*/ 11113 w 4802188"/>
              <a:gd name="connsiteY33" fmla="*/ 5365750 h 6858000"/>
              <a:gd name="connsiteX34" fmla="*/ 20638 w 4802188"/>
              <a:gd name="connsiteY34" fmla="*/ 5313362 h 6858000"/>
              <a:gd name="connsiteX35" fmla="*/ 34925 w 4802188"/>
              <a:gd name="connsiteY35" fmla="*/ 5268912 h 6858000"/>
              <a:gd name="connsiteX36" fmla="*/ 52388 w 4802188"/>
              <a:gd name="connsiteY36" fmla="*/ 5226050 h 6858000"/>
              <a:gd name="connsiteX37" fmla="*/ 69850 w 4802188"/>
              <a:gd name="connsiteY37" fmla="*/ 5186362 h 6858000"/>
              <a:gd name="connsiteX38" fmla="*/ 88900 w 4802188"/>
              <a:gd name="connsiteY38" fmla="*/ 5149850 h 6858000"/>
              <a:gd name="connsiteX39" fmla="*/ 107950 w 4802188"/>
              <a:gd name="connsiteY39" fmla="*/ 5114925 h 6858000"/>
              <a:gd name="connsiteX40" fmla="*/ 127000 w 4802188"/>
              <a:gd name="connsiteY40" fmla="*/ 5075237 h 6858000"/>
              <a:gd name="connsiteX41" fmla="*/ 142875 w 4802188"/>
              <a:gd name="connsiteY41" fmla="*/ 5033962 h 6858000"/>
              <a:gd name="connsiteX42" fmla="*/ 157163 w 4802188"/>
              <a:gd name="connsiteY42" fmla="*/ 4987925 h 6858000"/>
              <a:gd name="connsiteX43" fmla="*/ 168275 w 4802188"/>
              <a:gd name="connsiteY43" fmla="*/ 4935537 h 6858000"/>
              <a:gd name="connsiteX44" fmla="*/ 176213 w 4802188"/>
              <a:gd name="connsiteY44" fmla="*/ 4875212 h 6858000"/>
              <a:gd name="connsiteX45" fmla="*/ 179388 w 4802188"/>
              <a:gd name="connsiteY45" fmla="*/ 4806950 h 6858000"/>
              <a:gd name="connsiteX46" fmla="*/ 176213 w 4802188"/>
              <a:gd name="connsiteY46" fmla="*/ 4738687 h 6858000"/>
              <a:gd name="connsiteX47" fmla="*/ 168275 w 4802188"/>
              <a:gd name="connsiteY47" fmla="*/ 4678362 h 6858000"/>
              <a:gd name="connsiteX48" fmla="*/ 157163 w 4802188"/>
              <a:gd name="connsiteY48" fmla="*/ 4625975 h 6858000"/>
              <a:gd name="connsiteX49" fmla="*/ 142875 w 4802188"/>
              <a:gd name="connsiteY49" fmla="*/ 4579937 h 6858000"/>
              <a:gd name="connsiteX50" fmla="*/ 127000 w 4802188"/>
              <a:gd name="connsiteY50" fmla="*/ 4537075 h 6858000"/>
              <a:gd name="connsiteX51" fmla="*/ 107950 w 4802188"/>
              <a:gd name="connsiteY51" fmla="*/ 4498975 h 6858000"/>
              <a:gd name="connsiteX52" fmla="*/ 69850 w 4802188"/>
              <a:gd name="connsiteY52" fmla="*/ 4424362 h 6858000"/>
              <a:gd name="connsiteX53" fmla="*/ 52388 w 4802188"/>
              <a:gd name="connsiteY53" fmla="*/ 4386262 h 6858000"/>
              <a:gd name="connsiteX54" fmla="*/ 34925 w 4802188"/>
              <a:gd name="connsiteY54" fmla="*/ 4343400 h 6858000"/>
              <a:gd name="connsiteX55" fmla="*/ 20638 w 4802188"/>
              <a:gd name="connsiteY55" fmla="*/ 4297362 h 6858000"/>
              <a:gd name="connsiteX56" fmla="*/ 11113 w 4802188"/>
              <a:gd name="connsiteY56" fmla="*/ 4244975 h 6858000"/>
              <a:gd name="connsiteX57" fmla="*/ 1588 w 4802188"/>
              <a:gd name="connsiteY57" fmla="*/ 4186237 h 6858000"/>
              <a:gd name="connsiteX58" fmla="*/ 0 w 4802188"/>
              <a:gd name="connsiteY58" fmla="*/ 4116387 h 6858000"/>
              <a:gd name="connsiteX59" fmla="*/ 1588 w 4802188"/>
              <a:gd name="connsiteY59" fmla="*/ 4048125 h 6858000"/>
              <a:gd name="connsiteX60" fmla="*/ 11113 w 4802188"/>
              <a:gd name="connsiteY60" fmla="*/ 3987800 h 6858000"/>
              <a:gd name="connsiteX61" fmla="*/ 20638 w 4802188"/>
              <a:gd name="connsiteY61" fmla="*/ 3935412 h 6858000"/>
              <a:gd name="connsiteX62" fmla="*/ 34925 w 4802188"/>
              <a:gd name="connsiteY62" fmla="*/ 3890962 h 6858000"/>
              <a:gd name="connsiteX63" fmla="*/ 52388 w 4802188"/>
              <a:gd name="connsiteY63" fmla="*/ 3848100 h 6858000"/>
              <a:gd name="connsiteX64" fmla="*/ 69850 w 4802188"/>
              <a:gd name="connsiteY64" fmla="*/ 3811587 h 6858000"/>
              <a:gd name="connsiteX65" fmla="*/ 107950 w 4802188"/>
              <a:gd name="connsiteY65" fmla="*/ 3736975 h 6858000"/>
              <a:gd name="connsiteX66" fmla="*/ 127000 w 4802188"/>
              <a:gd name="connsiteY66" fmla="*/ 3697287 h 6858000"/>
              <a:gd name="connsiteX67" fmla="*/ 142875 w 4802188"/>
              <a:gd name="connsiteY67" fmla="*/ 3656012 h 6858000"/>
              <a:gd name="connsiteX68" fmla="*/ 157163 w 4802188"/>
              <a:gd name="connsiteY68" fmla="*/ 3609975 h 6858000"/>
              <a:gd name="connsiteX69" fmla="*/ 168275 w 4802188"/>
              <a:gd name="connsiteY69" fmla="*/ 3557587 h 6858000"/>
              <a:gd name="connsiteX70" fmla="*/ 176213 w 4802188"/>
              <a:gd name="connsiteY70" fmla="*/ 3497262 h 6858000"/>
              <a:gd name="connsiteX71" fmla="*/ 179388 w 4802188"/>
              <a:gd name="connsiteY71" fmla="*/ 3427412 h 6858000"/>
              <a:gd name="connsiteX72" fmla="*/ 176213 w 4802188"/>
              <a:gd name="connsiteY72" fmla="*/ 3360737 h 6858000"/>
              <a:gd name="connsiteX73" fmla="*/ 168275 w 4802188"/>
              <a:gd name="connsiteY73" fmla="*/ 3300412 h 6858000"/>
              <a:gd name="connsiteX74" fmla="*/ 157163 w 4802188"/>
              <a:gd name="connsiteY74" fmla="*/ 3248025 h 6858000"/>
              <a:gd name="connsiteX75" fmla="*/ 142875 w 4802188"/>
              <a:gd name="connsiteY75" fmla="*/ 3201987 h 6858000"/>
              <a:gd name="connsiteX76" fmla="*/ 127000 w 4802188"/>
              <a:gd name="connsiteY76" fmla="*/ 3160712 h 6858000"/>
              <a:gd name="connsiteX77" fmla="*/ 107950 w 4802188"/>
              <a:gd name="connsiteY77" fmla="*/ 3121025 h 6858000"/>
              <a:gd name="connsiteX78" fmla="*/ 88900 w 4802188"/>
              <a:gd name="connsiteY78" fmla="*/ 3084512 h 6858000"/>
              <a:gd name="connsiteX79" fmla="*/ 69850 w 4802188"/>
              <a:gd name="connsiteY79" fmla="*/ 3046412 h 6858000"/>
              <a:gd name="connsiteX80" fmla="*/ 52388 w 4802188"/>
              <a:gd name="connsiteY80" fmla="*/ 3009900 h 6858000"/>
              <a:gd name="connsiteX81" fmla="*/ 34925 w 4802188"/>
              <a:gd name="connsiteY81" fmla="*/ 2967037 h 6858000"/>
              <a:gd name="connsiteX82" fmla="*/ 20638 w 4802188"/>
              <a:gd name="connsiteY82" fmla="*/ 2922587 h 6858000"/>
              <a:gd name="connsiteX83" fmla="*/ 11113 w 4802188"/>
              <a:gd name="connsiteY83" fmla="*/ 2868612 h 6858000"/>
              <a:gd name="connsiteX84" fmla="*/ 1588 w 4802188"/>
              <a:gd name="connsiteY84" fmla="*/ 2809875 h 6858000"/>
              <a:gd name="connsiteX85" fmla="*/ 0 w 4802188"/>
              <a:gd name="connsiteY85" fmla="*/ 2741612 h 6858000"/>
              <a:gd name="connsiteX86" fmla="*/ 1588 w 4802188"/>
              <a:gd name="connsiteY86" fmla="*/ 2671762 h 6858000"/>
              <a:gd name="connsiteX87" fmla="*/ 11113 w 4802188"/>
              <a:gd name="connsiteY87" fmla="*/ 2613025 h 6858000"/>
              <a:gd name="connsiteX88" fmla="*/ 20638 w 4802188"/>
              <a:gd name="connsiteY88" fmla="*/ 2560637 h 6858000"/>
              <a:gd name="connsiteX89" fmla="*/ 34925 w 4802188"/>
              <a:gd name="connsiteY89" fmla="*/ 2513012 h 6858000"/>
              <a:gd name="connsiteX90" fmla="*/ 52388 w 4802188"/>
              <a:gd name="connsiteY90" fmla="*/ 2471737 h 6858000"/>
              <a:gd name="connsiteX91" fmla="*/ 69850 w 4802188"/>
              <a:gd name="connsiteY91" fmla="*/ 2433637 h 6858000"/>
              <a:gd name="connsiteX92" fmla="*/ 88900 w 4802188"/>
              <a:gd name="connsiteY92" fmla="*/ 2395537 h 6858000"/>
              <a:gd name="connsiteX93" fmla="*/ 107950 w 4802188"/>
              <a:gd name="connsiteY93" fmla="*/ 2359025 h 6858000"/>
              <a:gd name="connsiteX94" fmla="*/ 127000 w 4802188"/>
              <a:gd name="connsiteY94" fmla="*/ 2319337 h 6858000"/>
              <a:gd name="connsiteX95" fmla="*/ 142875 w 4802188"/>
              <a:gd name="connsiteY95" fmla="*/ 2278062 h 6858000"/>
              <a:gd name="connsiteX96" fmla="*/ 157163 w 4802188"/>
              <a:gd name="connsiteY96" fmla="*/ 2232025 h 6858000"/>
              <a:gd name="connsiteX97" fmla="*/ 168275 w 4802188"/>
              <a:gd name="connsiteY97" fmla="*/ 2179637 h 6858000"/>
              <a:gd name="connsiteX98" fmla="*/ 176213 w 4802188"/>
              <a:gd name="connsiteY98" fmla="*/ 2119312 h 6858000"/>
              <a:gd name="connsiteX99" fmla="*/ 179388 w 4802188"/>
              <a:gd name="connsiteY99" fmla="*/ 2051050 h 6858000"/>
              <a:gd name="connsiteX100" fmla="*/ 176213 w 4802188"/>
              <a:gd name="connsiteY100" fmla="*/ 1982787 h 6858000"/>
              <a:gd name="connsiteX101" fmla="*/ 168275 w 4802188"/>
              <a:gd name="connsiteY101" fmla="*/ 1922462 h 6858000"/>
              <a:gd name="connsiteX102" fmla="*/ 157163 w 4802188"/>
              <a:gd name="connsiteY102" fmla="*/ 1870075 h 6858000"/>
              <a:gd name="connsiteX103" fmla="*/ 142875 w 4802188"/>
              <a:gd name="connsiteY103" fmla="*/ 1824037 h 6858000"/>
              <a:gd name="connsiteX104" fmla="*/ 127000 w 4802188"/>
              <a:gd name="connsiteY104" fmla="*/ 1782762 h 6858000"/>
              <a:gd name="connsiteX105" fmla="*/ 107950 w 4802188"/>
              <a:gd name="connsiteY105" fmla="*/ 1743075 h 6858000"/>
              <a:gd name="connsiteX106" fmla="*/ 88900 w 4802188"/>
              <a:gd name="connsiteY106" fmla="*/ 1708150 h 6858000"/>
              <a:gd name="connsiteX107" fmla="*/ 69850 w 4802188"/>
              <a:gd name="connsiteY107" fmla="*/ 1671637 h 6858000"/>
              <a:gd name="connsiteX108" fmla="*/ 52388 w 4802188"/>
              <a:gd name="connsiteY108" fmla="*/ 1631950 h 6858000"/>
              <a:gd name="connsiteX109" fmla="*/ 34925 w 4802188"/>
              <a:gd name="connsiteY109" fmla="*/ 1589087 h 6858000"/>
              <a:gd name="connsiteX110" fmla="*/ 20638 w 4802188"/>
              <a:gd name="connsiteY110" fmla="*/ 1544637 h 6858000"/>
              <a:gd name="connsiteX111" fmla="*/ 11113 w 4802188"/>
              <a:gd name="connsiteY111" fmla="*/ 1492250 h 6858000"/>
              <a:gd name="connsiteX112" fmla="*/ 1588 w 4802188"/>
              <a:gd name="connsiteY112" fmla="*/ 1431925 h 6858000"/>
              <a:gd name="connsiteX113" fmla="*/ 0 w 4802188"/>
              <a:gd name="connsiteY113" fmla="*/ 1363662 h 6858000"/>
              <a:gd name="connsiteX114" fmla="*/ 1588 w 4802188"/>
              <a:gd name="connsiteY114" fmla="*/ 1295400 h 6858000"/>
              <a:gd name="connsiteX115" fmla="*/ 11113 w 4802188"/>
              <a:gd name="connsiteY115" fmla="*/ 1235075 h 6858000"/>
              <a:gd name="connsiteX116" fmla="*/ 20638 w 4802188"/>
              <a:gd name="connsiteY116" fmla="*/ 1182687 h 6858000"/>
              <a:gd name="connsiteX117" fmla="*/ 34925 w 4802188"/>
              <a:gd name="connsiteY117" fmla="*/ 1136650 h 6858000"/>
              <a:gd name="connsiteX118" fmla="*/ 52388 w 4802188"/>
              <a:gd name="connsiteY118" fmla="*/ 1095375 h 6858000"/>
              <a:gd name="connsiteX119" fmla="*/ 69850 w 4802188"/>
              <a:gd name="connsiteY119" fmla="*/ 1055687 h 6858000"/>
              <a:gd name="connsiteX120" fmla="*/ 88900 w 4802188"/>
              <a:gd name="connsiteY120" fmla="*/ 1017587 h 6858000"/>
              <a:gd name="connsiteX121" fmla="*/ 107950 w 4802188"/>
              <a:gd name="connsiteY121" fmla="*/ 981075 h 6858000"/>
              <a:gd name="connsiteX122" fmla="*/ 127000 w 4802188"/>
              <a:gd name="connsiteY122" fmla="*/ 942975 h 6858000"/>
              <a:gd name="connsiteX123" fmla="*/ 142875 w 4802188"/>
              <a:gd name="connsiteY123" fmla="*/ 901700 h 6858000"/>
              <a:gd name="connsiteX124" fmla="*/ 157163 w 4802188"/>
              <a:gd name="connsiteY124" fmla="*/ 854075 h 6858000"/>
              <a:gd name="connsiteX125" fmla="*/ 168275 w 4802188"/>
              <a:gd name="connsiteY125" fmla="*/ 801687 h 6858000"/>
              <a:gd name="connsiteX126" fmla="*/ 176213 w 4802188"/>
              <a:gd name="connsiteY126" fmla="*/ 744537 h 6858000"/>
              <a:gd name="connsiteX127" fmla="*/ 179388 w 4802188"/>
              <a:gd name="connsiteY127" fmla="*/ 673100 h 6858000"/>
              <a:gd name="connsiteX128" fmla="*/ 176213 w 4802188"/>
              <a:gd name="connsiteY128" fmla="*/ 606425 h 6858000"/>
              <a:gd name="connsiteX129" fmla="*/ 168275 w 4802188"/>
              <a:gd name="connsiteY129" fmla="*/ 546100 h 6858000"/>
              <a:gd name="connsiteX130" fmla="*/ 157163 w 4802188"/>
              <a:gd name="connsiteY130" fmla="*/ 496887 h 6858000"/>
              <a:gd name="connsiteX131" fmla="*/ 142875 w 4802188"/>
              <a:gd name="connsiteY131" fmla="*/ 450850 h 6858000"/>
              <a:gd name="connsiteX132" fmla="*/ 127000 w 4802188"/>
              <a:gd name="connsiteY132" fmla="*/ 409575 h 6858000"/>
              <a:gd name="connsiteX133" fmla="*/ 109538 w 4802188"/>
              <a:gd name="connsiteY133" fmla="*/ 369887 h 6858000"/>
              <a:gd name="connsiteX134" fmla="*/ 92075 w 4802188"/>
              <a:gd name="connsiteY134" fmla="*/ 334962 h 6858000"/>
              <a:gd name="connsiteX135" fmla="*/ 73025 w 4802188"/>
              <a:gd name="connsiteY135" fmla="*/ 296862 h 6858000"/>
              <a:gd name="connsiteX136" fmla="*/ 53975 w 4802188"/>
              <a:gd name="connsiteY136" fmla="*/ 260350 h 6858000"/>
              <a:gd name="connsiteX137" fmla="*/ 38100 w 4802188"/>
              <a:gd name="connsiteY137" fmla="*/ 217487 h 6858000"/>
              <a:gd name="connsiteX138" fmla="*/ 22225 w 4802188"/>
              <a:gd name="connsiteY138" fmla="*/ 174625 h 6858000"/>
              <a:gd name="connsiteX139" fmla="*/ 12700 w 4802188"/>
              <a:gd name="connsiteY139" fmla="*/ 122237 h 6858000"/>
              <a:gd name="connsiteX140" fmla="*/ 4763 w 4802188"/>
              <a:gd name="connsiteY140" fmla="*/ 6667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</a:cxnLst>
            <a:rect l="l" t="t" r="r" b="b"/>
            <a:pathLst>
              <a:path w="4802188" h="6858000">
                <a:moveTo>
                  <a:pt x="0" y="0"/>
                </a:moveTo>
                <a:lnTo>
                  <a:pt x="4802188" y="0"/>
                </a:lnTo>
                <a:lnTo>
                  <a:pt x="4802188" y="6858000"/>
                </a:lnTo>
                <a:lnTo>
                  <a:pt x="0" y="6858000"/>
                </a:lnTo>
                <a:lnTo>
                  <a:pt x="4763" y="6791325"/>
                </a:lnTo>
                <a:lnTo>
                  <a:pt x="12700" y="6735762"/>
                </a:lnTo>
                <a:lnTo>
                  <a:pt x="22225" y="6683375"/>
                </a:lnTo>
                <a:lnTo>
                  <a:pt x="38100" y="6640512"/>
                </a:lnTo>
                <a:lnTo>
                  <a:pt x="53975" y="6597650"/>
                </a:lnTo>
                <a:lnTo>
                  <a:pt x="73025" y="6561137"/>
                </a:lnTo>
                <a:lnTo>
                  <a:pt x="92075" y="6523037"/>
                </a:lnTo>
                <a:lnTo>
                  <a:pt x="109538" y="6488112"/>
                </a:lnTo>
                <a:lnTo>
                  <a:pt x="127000" y="6448425"/>
                </a:lnTo>
                <a:lnTo>
                  <a:pt x="142875" y="6407150"/>
                </a:lnTo>
                <a:lnTo>
                  <a:pt x="157163" y="6361112"/>
                </a:lnTo>
                <a:lnTo>
                  <a:pt x="168275" y="6311900"/>
                </a:lnTo>
                <a:lnTo>
                  <a:pt x="176213" y="6251575"/>
                </a:lnTo>
                <a:lnTo>
                  <a:pt x="179388" y="6183312"/>
                </a:lnTo>
                <a:lnTo>
                  <a:pt x="176213" y="6113462"/>
                </a:lnTo>
                <a:lnTo>
                  <a:pt x="168275" y="6056312"/>
                </a:lnTo>
                <a:lnTo>
                  <a:pt x="157163" y="6003925"/>
                </a:lnTo>
                <a:lnTo>
                  <a:pt x="142875" y="5956300"/>
                </a:lnTo>
                <a:lnTo>
                  <a:pt x="127000" y="5915025"/>
                </a:lnTo>
                <a:lnTo>
                  <a:pt x="107950" y="5876925"/>
                </a:lnTo>
                <a:lnTo>
                  <a:pt x="88900" y="5840412"/>
                </a:lnTo>
                <a:lnTo>
                  <a:pt x="69850" y="5802312"/>
                </a:lnTo>
                <a:lnTo>
                  <a:pt x="52388" y="5762625"/>
                </a:lnTo>
                <a:lnTo>
                  <a:pt x="34925" y="5721350"/>
                </a:lnTo>
                <a:lnTo>
                  <a:pt x="20638" y="5675312"/>
                </a:lnTo>
                <a:lnTo>
                  <a:pt x="11113" y="5622925"/>
                </a:lnTo>
                <a:lnTo>
                  <a:pt x="1588" y="5562600"/>
                </a:lnTo>
                <a:lnTo>
                  <a:pt x="0" y="5494337"/>
                </a:lnTo>
                <a:lnTo>
                  <a:pt x="1588" y="5426075"/>
                </a:lnTo>
                <a:lnTo>
                  <a:pt x="11113" y="5365750"/>
                </a:lnTo>
                <a:lnTo>
                  <a:pt x="20638" y="5313362"/>
                </a:lnTo>
                <a:lnTo>
                  <a:pt x="34925" y="5268912"/>
                </a:lnTo>
                <a:lnTo>
                  <a:pt x="52388" y="5226050"/>
                </a:lnTo>
                <a:lnTo>
                  <a:pt x="69850" y="5186362"/>
                </a:lnTo>
                <a:lnTo>
                  <a:pt x="88900" y="5149850"/>
                </a:lnTo>
                <a:lnTo>
                  <a:pt x="107950" y="5114925"/>
                </a:lnTo>
                <a:lnTo>
                  <a:pt x="127000" y="5075237"/>
                </a:lnTo>
                <a:lnTo>
                  <a:pt x="142875" y="5033962"/>
                </a:lnTo>
                <a:lnTo>
                  <a:pt x="157163" y="4987925"/>
                </a:lnTo>
                <a:lnTo>
                  <a:pt x="168275" y="4935537"/>
                </a:lnTo>
                <a:lnTo>
                  <a:pt x="176213" y="4875212"/>
                </a:lnTo>
                <a:lnTo>
                  <a:pt x="179388" y="4806950"/>
                </a:lnTo>
                <a:lnTo>
                  <a:pt x="176213" y="4738687"/>
                </a:lnTo>
                <a:lnTo>
                  <a:pt x="168275" y="4678362"/>
                </a:lnTo>
                <a:lnTo>
                  <a:pt x="157163" y="4625975"/>
                </a:lnTo>
                <a:lnTo>
                  <a:pt x="142875" y="4579937"/>
                </a:lnTo>
                <a:lnTo>
                  <a:pt x="127000" y="4537075"/>
                </a:lnTo>
                <a:lnTo>
                  <a:pt x="107950" y="4498975"/>
                </a:lnTo>
                <a:lnTo>
                  <a:pt x="69850" y="4424362"/>
                </a:lnTo>
                <a:lnTo>
                  <a:pt x="52388" y="4386262"/>
                </a:lnTo>
                <a:lnTo>
                  <a:pt x="34925" y="4343400"/>
                </a:lnTo>
                <a:lnTo>
                  <a:pt x="20638" y="4297362"/>
                </a:lnTo>
                <a:lnTo>
                  <a:pt x="11113" y="4244975"/>
                </a:lnTo>
                <a:lnTo>
                  <a:pt x="1588" y="4186237"/>
                </a:lnTo>
                <a:lnTo>
                  <a:pt x="0" y="4116387"/>
                </a:lnTo>
                <a:lnTo>
                  <a:pt x="1588" y="4048125"/>
                </a:lnTo>
                <a:lnTo>
                  <a:pt x="11113" y="3987800"/>
                </a:lnTo>
                <a:lnTo>
                  <a:pt x="20638" y="3935412"/>
                </a:lnTo>
                <a:lnTo>
                  <a:pt x="34925" y="3890962"/>
                </a:lnTo>
                <a:lnTo>
                  <a:pt x="52388" y="3848100"/>
                </a:lnTo>
                <a:lnTo>
                  <a:pt x="69850" y="3811587"/>
                </a:lnTo>
                <a:lnTo>
                  <a:pt x="107950" y="3736975"/>
                </a:lnTo>
                <a:lnTo>
                  <a:pt x="127000" y="3697287"/>
                </a:lnTo>
                <a:lnTo>
                  <a:pt x="142875" y="3656012"/>
                </a:lnTo>
                <a:lnTo>
                  <a:pt x="157163" y="3609975"/>
                </a:lnTo>
                <a:lnTo>
                  <a:pt x="168275" y="3557587"/>
                </a:lnTo>
                <a:lnTo>
                  <a:pt x="176213" y="3497262"/>
                </a:lnTo>
                <a:lnTo>
                  <a:pt x="179388" y="3427412"/>
                </a:lnTo>
                <a:lnTo>
                  <a:pt x="176213" y="3360737"/>
                </a:lnTo>
                <a:lnTo>
                  <a:pt x="168275" y="3300412"/>
                </a:lnTo>
                <a:lnTo>
                  <a:pt x="157163" y="3248025"/>
                </a:lnTo>
                <a:lnTo>
                  <a:pt x="142875" y="3201987"/>
                </a:lnTo>
                <a:lnTo>
                  <a:pt x="127000" y="3160712"/>
                </a:lnTo>
                <a:lnTo>
                  <a:pt x="107950" y="3121025"/>
                </a:lnTo>
                <a:lnTo>
                  <a:pt x="88900" y="3084512"/>
                </a:lnTo>
                <a:lnTo>
                  <a:pt x="69850" y="3046412"/>
                </a:lnTo>
                <a:lnTo>
                  <a:pt x="52388" y="3009900"/>
                </a:lnTo>
                <a:lnTo>
                  <a:pt x="34925" y="2967037"/>
                </a:lnTo>
                <a:lnTo>
                  <a:pt x="20638" y="2922587"/>
                </a:lnTo>
                <a:lnTo>
                  <a:pt x="11113" y="2868612"/>
                </a:lnTo>
                <a:lnTo>
                  <a:pt x="1588" y="2809875"/>
                </a:lnTo>
                <a:lnTo>
                  <a:pt x="0" y="2741612"/>
                </a:lnTo>
                <a:lnTo>
                  <a:pt x="1588" y="2671762"/>
                </a:lnTo>
                <a:lnTo>
                  <a:pt x="11113" y="2613025"/>
                </a:lnTo>
                <a:lnTo>
                  <a:pt x="20638" y="2560637"/>
                </a:lnTo>
                <a:lnTo>
                  <a:pt x="34925" y="2513012"/>
                </a:lnTo>
                <a:lnTo>
                  <a:pt x="52388" y="2471737"/>
                </a:lnTo>
                <a:lnTo>
                  <a:pt x="69850" y="2433637"/>
                </a:lnTo>
                <a:lnTo>
                  <a:pt x="88900" y="2395537"/>
                </a:lnTo>
                <a:lnTo>
                  <a:pt x="107950" y="2359025"/>
                </a:lnTo>
                <a:lnTo>
                  <a:pt x="127000" y="2319337"/>
                </a:lnTo>
                <a:lnTo>
                  <a:pt x="142875" y="2278062"/>
                </a:lnTo>
                <a:lnTo>
                  <a:pt x="157163" y="2232025"/>
                </a:lnTo>
                <a:lnTo>
                  <a:pt x="168275" y="2179637"/>
                </a:lnTo>
                <a:lnTo>
                  <a:pt x="176213" y="2119312"/>
                </a:lnTo>
                <a:lnTo>
                  <a:pt x="179388" y="2051050"/>
                </a:lnTo>
                <a:lnTo>
                  <a:pt x="176213" y="1982787"/>
                </a:lnTo>
                <a:lnTo>
                  <a:pt x="168275" y="1922462"/>
                </a:lnTo>
                <a:lnTo>
                  <a:pt x="157163" y="1870075"/>
                </a:lnTo>
                <a:lnTo>
                  <a:pt x="142875" y="1824037"/>
                </a:lnTo>
                <a:lnTo>
                  <a:pt x="127000" y="1782762"/>
                </a:lnTo>
                <a:lnTo>
                  <a:pt x="107950" y="1743075"/>
                </a:lnTo>
                <a:lnTo>
                  <a:pt x="88900" y="1708150"/>
                </a:lnTo>
                <a:lnTo>
                  <a:pt x="69850" y="1671637"/>
                </a:lnTo>
                <a:lnTo>
                  <a:pt x="52388" y="1631950"/>
                </a:lnTo>
                <a:lnTo>
                  <a:pt x="34925" y="1589087"/>
                </a:lnTo>
                <a:lnTo>
                  <a:pt x="20638" y="1544637"/>
                </a:lnTo>
                <a:lnTo>
                  <a:pt x="11113" y="1492250"/>
                </a:lnTo>
                <a:lnTo>
                  <a:pt x="1588" y="1431925"/>
                </a:lnTo>
                <a:lnTo>
                  <a:pt x="0" y="1363662"/>
                </a:lnTo>
                <a:lnTo>
                  <a:pt x="1588" y="1295400"/>
                </a:lnTo>
                <a:lnTo>
                  <a:pt x="11113" y="1235075"/>
                </a:lnTo>
                <a:lnTo>
                  <a:pt x="20638" y="1182687"/>
                </a:lnTo>
                <a:lnTo>
                  <a:pt x="34925" y="1136650"/>
                </a:lnTo>
                <a:lnTo>
                  <a:pt x="52388" y="1095375"/>
                </a:lnTo>
                <a:lnTo>
                  <a:pt x="69850" y="1055687"/>
                </a:lnTo>
                <a:lnTo>
                  <a:pt x="88900" y="1017587"/>
                </a:lnTo>
                <a:lnTo>
                  <a:pt x="107950" y="981075"/>
                </a:lnTo>
                <a:lnTo>
                  <a:pt x="127000" y="942975"/>
                </a:lnTo>
                <a:lnTo>
                  <a:pt x="142875" y="901700"/>
                </a:lnTo>
                <a:lnTo>
                  <a:pt x="157163" y="854075"/>
                </a:lnTo>
                <a:lnTo>
                  <a:pt x="168275" y="801687"/>
                </a:lnTo>
                <a:lnTo>
                  <a:pt x="176213" y="744537"/>
                </a:lnTo>
                <a:lnTo>
                  <a:pt x="179388" y="673100"/>
                </a:lnTo>
                <a:lnTo>
                  <a:pt x="176213" y="606425"/>
                </a:lnTo>
                <a:lnTo>
                  <a:pt x="168275" y="546100"/>
                </a:lnTo>
                <a:lnTo>
                  <a:pt x="157163" y="496887"/>
                </a:lnTo>
                <a:lnTo>
                  <a:pt x="142875" y="450850"/>
                </a:lnTo>
                <a:lnTo>
                  <a:pt x="127000" y="409575"/>
                </a:lnTo>
                <a:lnTo>
                  <a:pt x="109538" y="369887"/>
                </a:lnTo>
                <a:lnTo>
                  <a:pt x="92075" y="334962"/>
                </a:lnTo>
                <a:lnTo>
                  <a:pt x="73025" y="296862"/>
                </a:lnTo>
                <a:lnTo>
                  <a:pt x="53975" y="260350"/>
                </a:lnTo>
                <a:lnTo>
                  <a:pt x="38100" y="217487"/>
                </a:lnTo>
                <a:lnTo>
                  <a:pt x="22225" y="174625"/>
                </a:lnTo>
                <a:lnTo>
                  <a:pt x="12700" y="122237"/>
                </a:lnTo>
                <a:lnTo>
                  <a:pt x="4763" y="66675"/>
                </a:lnTo>
                <a:close/>
              </a:path>
            </a:pathLst>
          </a:custGeom>
          <a:ln w="0">
            <a:noFill/>
            <a:prstDash val="solid"/>
            <a:round/>
            <a:headEnd/>
            <a:tailEnd/>
          </a:ln>
        </p:spPr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C22AB0-C807-4A4C-8482-524AC3C0BE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8801" y="717330"/>
            <a:ext cx="3984585" cy="5068233"/>
          </a:xfrm>
        </p:spPr>
        <p:txBody>
          <a:bodyPr>
            <a:normAutofit lnSpcReduction="10000"/>
          </a:bodyPr>
          <a:lstStyle/>
          <a:p>
            <a:pPr marL="109728" indent="0">
              <a:spcBef>
                <a:spcPts val="300"/>
              </a:spcBef>
              <a:buNone/>
            </a:pPr>
            <a:r>
              <a:rPr lang="pl-PL" sz="2000" b="1" dirty="0">
                <a:solidFill>
                  <a:schemeClr val="accent1">
                    <a:lumMod val="50000"/>
                    <a:alpha val="60000"/>
                  </a:schemeClr>
                </a:solidFill>
                <a:latin typeface="Georgia"/>
              </a:rPr>
              <a:t>Kamo?</a:t>
            </a:r>
          </a:p>
          <a:p>
            <a:pPr marL="109728" indent="0">
              <a:spcBef>
                <a:spcPts val="300"/>
              </a:spcBef>
              <a:buNone/>
            </a:pPr>
            <a:endParaRPr lang="pl-PL" sz="2000" dirty="0">
              <a:solidFill>
                <a:schemeClr val="accent1">
                  <a:lumMod val="50000"/>
                  <a:alpha val="60000"/>
                </a:schemeClr>
              </a:solidFill>
              <a:latin typeface="Georgia"/>
            </a:endParaRPr>
          </a:p>
          <a:p>
            <a:pPr marL="452628" lvl="0" indent="-342900">
              <a:spcBef>
                <a:spcPts val="300"/>
              </a:spcBef>
            </a:pPr>
            <a:r>
              <a:rPr lang="pl-PL" sz="2000" dirty="0">
                <a:solidFill>
                  <a:schemeClr val="accent1">
                    <a:lumMod val="50000"/>
                    <a:alpha val="60000"/>
                  </a:schemeClr>
                </a:solidFill>
                <a:latin typeface="Georgia"/>
              </a:rPr>
              <a:t>Zemlje članice EU</a:t>
            </a:r>
          </a:p>
          <a:p>
            <a:pPr marL="109728" lvl="0" indent="0">
              <a:spcBef>
                <a:spcPts val="300"/>
              </a:spcBef>
              <a:buNone/>
            </a:pPr>
            <a:endParaRPr lang="pl-PL" sz="2000" dirty="0">
              <a:solidFill>
                <a:schemeClr val="accent1">
                  <a:lumMod val="50000"/>
                  <a:alpha val="60000"/>
                </a:schemeClr>
              </a:solidFill>
              <a:latin typeface="Georgia"/>
            </a:endParaRPr>
          </a:p>
          <a:p>
            <a:pPr marL="452628" lvl="0" indent="-342900">
              <a:spcBef>
                <a:spcPts val="300"/>
              </a:spcBef>
            </a:pPr>
            <a:r>
              <a:rPr lang="pl-PL" sz="2000" dirty="0">
                <a:solidFill>
                  <a:schemeClr val="accent1">
                    <a:lumMod val="50000"/>
                    <a:alpha val="60000"/>
                  </a:schemeClr>
                </a:solidFill>
                <a:latin typeface="Georgia"/>
              </a:rPr>
              <a:t>Island, Lihtenštajn, Norveška, Makedonija, Turska, Srbija </a:t>
            </a:r>
          </a:p>
          <a:p>
            <a:pPr marL="452628" lvl="0" indent="-342900">
              <a:spcBef>
                <a:spcPts val="300"/>
              </a:spcBef>
            </a:pPr>
            <a:endParaRPr lang="pl-PL" sz="2000" dirty="0">
              <a:solidFill>
                <a:schemeClr val="accent1">
                  <a:lumMod val="50000"/>
                  <a:alpha val="60000"/>
                </a:schemeClr>
              </a:solidFill>
              <a:latin typeface="Georgia"/>
            </a:endParaRPr>
          </a:p>
          <a:p>
            <a:pPr marL="109728" lvl="0" indent="0">
              <a:spcBef>
                <a:spcPts val="300"/>
              </a:spcBef>
              <a:buNone/>
            </a:pPr>
            <a:r>
              <a:rPr lang="pl-PL" sz="2000" dirty="0">
                <a:solidFill>
                  <a:schemeClr val="accent1">
                    <a:lumMod val="50000"/>
                    <a:alpha val="60000"/>
                  </a:schemeClr>
                </a:solidFill>
                <a:latin typeface="Georgia"/>
              </a:rPr>
              <a:t> </a:t>
            </a:r>
          </a:p>
          <a:p>
            <a:pPr marL="109728" indent="0">
              <a:spcBef>
                <a:spcPts val="300"/>
              </a:spcBef>
              <a:buNone/>
            </a:pPr>
            <a:r>
              <a:rPr lang="pl-PL" sz="2000" b="1" dirty="0">
                <a:solidFill>
                  <a:schemeClr val="accent1">
                    <a:lumMod val="50000"/>
                    <a:alpha val="60000"/>
                  </a:schemeClr>
                </a:solidFill>
                <a:latin typeface="Georgia"/>
              </a:rPr>
              <a:t>Kada?</a:t>
            </a:r>
          </a:p>
          <a:p>
            <a:pPr marL="452628" indent="-342900">
              <a:spcBef>
                <a:spcPts val="300"/>
              </a:spcBef>
            </a:pPr>
            <a:endParaRPr lang="pl-PL" sz="2000" dirty="0">
              <a:solidFill>
                <a:schemeClr val="accent1">
                  <a:lumMod val="50000"/>
                  <a:alpha val="60000"/>
                </a:schemeClr>
              </a:solidFill>
              <a:latin typeface="Georgia"/>
            </a:endParaRPr>
          </a:p>
          <a:p>
            <a:pPr marL="452628" indent="-342900">
              <a:spcBef>
                <a:spcPts val="300"/>
              </a:spcBef>
            </a:pPr>
            <a:r>
              <a:rPr lang="pl-PL" sz="2000" dirty="0">
                <a:solidFill>
                  <a:schemeClr val="accent1">
                    <a:lumMod val="50000"/>
                    <a:alpha val="60000"/>
                  </a:schemeClr>
                </a:solidFill>
                <a:latin typeface="Georgia"/>
              </a:rPr>
              <a:t>Sve mobilnosti u okviru ovog Natječaja mogu se ostvariti u zimskom/ljetnom  semestru ak. god. </a:t>
            </a:r>
          </a:p>
          <a:p>
            <a:pPr marL="452628" indent="-342900">
              <a:spcBef>
                <a:spcPts val="300"/>
              </a:spcBef>
            </a:pPr>
            <a:endParaRPr lang="pl-PL" sz="2000" dirty="0">
              <a:solidFill>
                <a:schemeClr val="accent1">
                  <a:lumMod val="50000"/>
                  <a:alpha val="60000"/>
                </a:schemeClr>
              </a:solidFill>
              <a:latin typeface="Georgia"/>
            </a:endParaRPr>
          </a:p>
          <a:p>
            <a:pPr marL="452628" indent="-342900">
              <a:spcBef>
                <a:spcPts val="300"/>
              </a:spcBef>
            </a:pPr>
            <a:r>
              <a:rPr lang="pl-PL" sz="2000" dirty="0">
                <a:solidFill>
                  <a:schemeClr val="accent1">
                    <a:lumMod val="50000"/>
                    <a:alpha val="60000"/>
                  </a:schemeClr>
                </a:solidFill>
                <a:latin typeface="Georgia"/>
              </a:rPr>
              <a:t>Natječaj se raspisuje dvaput godišnje</a:t>
            </a:r>
            <a:endParaRPr lang="pl-PL" sz="2000" dirty="0">
              <a:solidFill>
                <a:schemeClr val="tx1">
                  <a:alpha val="60000"/>
                </a:schemeClr>
              </a:solidFill>
              <a:latin typeface="Georgia"/>
            </a:endParaRPr>
          </a:p>
        </p:txBody>
      </p:sp>
      <p:pic>
        <p:nvPicPr>
          <p:cNvPr id="6" name="Picture 4" descr="\\UZMSserver\medjunarodna\WEB\PROJEKTI\LOGO\Erasmus+_vect_POS.jpg">
            <a:extLst>
              <a:ext uri="{FF2B5EF4-FFF2-40B4-BE49-F238E27FC236}">
                <a16:creationId xmlns:a16="http://schemas.microsoft.com/office/drawing/2014/main" id="{2056D022-7698-4CB8-9993-9D04508A510E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9400" y="6381115"/>
            <a:ext cx="1752600" cy="476885"/>
          </a:xfrm>
          <a:prstGeom prst="rect">
            <a:avLst/>
          </a:prstGeom>
          <a:noFill/>
        </p:spPr>
      </p:pic>
      <p:pic>
        <p:nvPicPr>
          <p:cNvPr id="7" name="Slika 6" descr="C:\Users\mia\AppData\Local\Temp\Rar$DIa6992.30586\unist-logo-kruzni.jpg">
            <a:extLst>
              <a:ext uri="{FF2B5EF4-FFF2-40B4-BE49-F238E27FC236}">
                <a16:creationId xmlns:a16="http://schemas.microsoft.com/office/drawing/2014/main" id="{21EC13A6-5015-4DF0-A558-1E969795BD76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90590"/>
            <a:ext cx="1228725" cy="8674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195464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DCC9C-4EEC-44B4-8B7E-C4855D7638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hr-HR" b="1" dirty="0" err="1">
                <a:solidFill>
                  <a:schemeClr val="accent1">
                    <a:lumMod val="50000"/>
                  </a:schemeClr>
                </a:solidFill>
              </a:rPr>
              <a:t>Erasmus</a:t>
            </a:r>
            <a:r>
              <a:rPr lang="hr-HR" b="1" dirty="0">
                <a:solidFill>
                  <a:schemeClr val="accent1">
                    <a:lumMod val="50000"/>
                  </a:schemeClr>
                </a:solidFill>
              </a:rPr>
              <a:t>+ financijska potpora</a:t>
            </a:r>
          </a:p>
        </p:txBody>
      </p:sp>
      <p:pic>
        <p:nvPicPr>
          <p:cNvPr id="4" name="Picture 4" descr="\\UZMSserver\medjunarodna\WEB\PROJEKTI\LOGO\Erasmus+_vect_POS.jpg">
            <a:extLst>
              <a:ext uri="{FF2B5EF4-FFF2-40B4-BE49-F238E27FC236}">
                <a16:creationId xmlns:a16="http://schemas.microsoft.com/office/drawing/2014/main" id="{87B2E59F-DFE1-41DC-9690-F25DD8A33B8A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9400" y="6381115"/>
            <a:ext cx="1752600" cy="476885"/>
          </a:xfrm>
          <a:prstGeom prst="rect">
            <a:avLst/>
          </a:prstGeom>
          <a:noFill/>
        </p:spPr>
      </p:pic>
      <p:pic>
        <p:nvPicPr>
          <p:cNvPr id="5" name="Slika 4" descr="C:\Users\mia\AppData\Local\Temp\Rar$DIa6992.30586\unist-logo-kruzni.jpg">
            <a:extLst>
              <a:ext uri="{FF2B5EF4-FFF2-40B4-BE49-F238E27FC236}">
                <a16:creationId xmlns:a16="http://schemas.microsoft.com/office/drawing/2014/main" id="{2AE252A4-F7A9-41BE-82F0-9BDC8BD58931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90590"/>
            <a:ext cx="1228725" cy="8674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8" name="Rezervirano mjesto sadržaja 7">
            <a:extLst>
              <a:ext uri="{FF2B5EF4-FFF2-40B4-BE49-F238E27FC236}">
                <a16:creationId xmlns:a16="http://schemas.microsoft.com/office/drawing/2014/main" id="{7226C2D0-5661-4720-A0B3-561464642EC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25933065"/>
              </p:ext>
            </p:extLst>
          </p:nvPr>
        </p:nvGraphicFramePr>
        <p:xfrm>
          <a:off x="1677880" y="1676863"/>
          <a:ext cx="8460419" cy="414266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60374">
                  <a:extLst>
                    <a:ext uri="{9D8B030D-6E8A-4147-A177-3AD203B41FA5}">
                      <a16:colId xmlns:a16="http://schemas.microsoft.com/office/drawing/2014/main" val="3521853794"/>
                    </a:ext>
                  </a:extLst>
                </a:gridCol>
                <a:gridCol w="2663466">
                  <a:extLst>
                    <a:ext uri="{9D8B030D-6E8A-4147-A177-3AD203B41FA5}">
                      <a16:colId xmlns:a16="http://schemas.microsoft.com/office/drawing/2014/main" val="54237796"/>
                    </a:ext>
                  </a:extLst>
                </a:gridCol>
                <a:gridCol w="3436579">
                  <a:extLst>
                    <a:ext uri="{9D8B030D-6E8A-4147-A177-3AD203B41FA5}">
                      <a16:colId xmlns:a16="http://schemas.microsoft.com/office/drawing/2014/main" val="1767498730"/>
                    </a:ext>
                  </a:extLst>
                </a:gridCol>
              </a:tblGrid>
              <a:tr h="360957">
                <a:tc>
                  <a:txBody>
                    <a:bodyPr/>
                    <a:lstStyle/>
                    <a:p>
                      <a:pPr algn="just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hr-HR" sz="1600" dirty="0">
                          <a:effectLst/>
                        </a:rPr>
                        <a:t> </a:t>
                      </a:r>
                      <a:endParaRPr lang="hr-H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hr-HR" sz="1600" dirty="0">
                          <a:effectLst/>
                        </a:rPr>
                        <a:t>Odredište mobilnosti</a:t>
                      </a:r>
                      <a:endParaRPr lang="hr-H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hr-HR" sz="1600">
                          <a:effectLst/>
                        </a:rPr>
                        <a:t>Financijska potpora</a:t>
                      </a:r>
                      <a:endParaRPr lang="hr-H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81813785"/>
                  </a:ext>
                </a:extLst>
              </a:tr>
              <a:tr h="1040115">
                <a:tc>
                  <a:txBody>
                    <a:bodyPr/>
                    <a:lstStyle/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hr-HR" sz="1600" dirty="0">
                          <a:effectLst/>
                        </a:rPr>
                        <a:t>Skupina 1</a:t>
                      </a:r>
                    </a:p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hr-HR" sz="1600" dirty="0">
                          <a:effectLst/>
                        </a:rPr>
                        <a:t>Programske zemlje s višim troškovima života</a:t>
                      </a:r>
                      <a:endParaRPr lang="hr-H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hr-HR" sz="1600" dirty="0">
                          <a:effectLst/>
                        </a:rPr>
                        <a:t>Austrija, Belgija, Danska, Finska, Francuska, Njemačka, Island, Irska, Italija, Lihtenštajn, Luksemburg, Nizozemska, Norveška, Švedska</a:t>
                      </a:r>
                      <a:endParaRPr lang="hr-H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hr-HR" sz="1600" dirty="0">
                          <a:effectLst/>
                        </a:rPr>
                        <a:t>550 EUR</a:t>
                      </a:r>
                      <a:endParaRPr lang="hr-H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36095157"/>
                  </a:ext>
                </a:extLst>
              </a:tr>
              <a:tr h="1041758">
                <a:tc>
                  <a:txBody>
                    <a:bodyPr/>
                    <a:lstStyle/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hr-HR" sz="1600">
                          <a:effectLst/>
                        </a:rPr>
                        <a:t>Skupina 2</a:t>
                      </a:r>
                    </a:p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hr-HR" sz="1600">
                          <a:effectLst/>
                        </a:rPr>
                        <a:t>Programske zemlje sa srednjim troškovima života</a:t>
                      </a:r>
                      <a:endParaRPr lang="hr-H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hr-HR" sz="1600">
                          <a:effectLst/>
                        </a:rPr>
                        <a:t>Cipar, Češka, Estonija, Grčka, Latvija, Malta, Portugal, Slovačka, Slovenija, Španjolska</a:t>
                      </a:r>
                      <a:endParaRPr lang="hr-H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hr-HR" sz="1600" dirty="0">
                          <a:effectLst/>
                        </a:rPr>
                        <a:t>550 EUR</a:t>
                      </a:r>
                      <a:endParaRPr lang="hr-H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20834966"/>
                  </a:ext>
                </a:extLst>
              </a:tr>
              <a:tr h="1276914">
                <a:tc>
                  <a:txBody>
                    <a:bodyPr/>
                    <a:lstStyle/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hr-HR" sz="1600">
                          <a:effectLst/>
                        </a:rPr>
                        <a:t>Skupina 3</a:t>
                      </a:r>
                    </a:p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hr-HR" sz="1600">
                          <a:effectLst/>
                        </a:rPr>
                        <a:t>Programske zemlje s nižim troškovima života</a:t>
                      </a:r>
                      <a:endParaRPr lang="hr-H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hr-HR" sz="1600">
                          <a:effectLst/>
                        </a:rPr>
                        <a:t>Bugarska, Hrvatska, Mađarska, Litva, Sjeverna Makedonija, Poljska, Rumunjska, Srbija, Turska</a:t>
                      </a:r>
                      <a:endParaRPr lang="hr-H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hr-HR" sz="1600" dirty="0">
                          <a:effectLst/>
                        </a:rPr>
                        <a:t>500 EUR</a:t>
                      </a:r>
                      <a:endParaRPr lang="hr-H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285751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97723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09B44-7CC3-47B3-A35F-256F81F5F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r-HR" b="1" dirty="0">
                <a:solidFill>
                  <a:schemeClr val="accent1">
                    <a:lumMod val="50000"/>
                  </a:schemeClr>
                </a:solidFill>
              </a:rPr>
              <a:t>Dodatna potpora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3C6D36-9FE0-4D98-AAB4-DA36219B0A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29305"/>
            <a:ext cx="10515600" cy="4057095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endParaRPr lang="pl-PL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pl-PL" b="1" dirty="0">
                <a:solidFill>
                  <a:schemeClr val="accent1">
                    <a:lumMod val="50000"/>
                  </a:schemeClr>
                </a:solidFill>
              </a:rPr>
              <a:t>TROŠKOVI PUTOVANJA (POTPORA ZA PUTOVANJE)</a:t>
            </a:r>
          </a:p>
          <a:p>
            <a:pPr algn="just"/>
            <a:endParaRPr lang="pl-PL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pl-PL" dirty="0">
                <a:solidFill>
                  <a:schemeClr val="accent1">
                    <a:lumMod val="50000"/>
                  </a:schemeClr>
                </a:solidFill>
              </a:rPr>
              <a:t>Studenti ostvaruju pravo i na doprinos za putne troškove od mjesta boravišta do mjesta u kojem se provodi studijska mobilnost i natrag.</a:t>
            </a:r>
          </a:p>
          <a:p>
            <a:pPr algn="just"/>
            <a:r>
              <a:rPr lang="pl-PL" dirty="0">
                <a:solidFill>
                  <a:schemeClr val="accent1">
                    <a:lumMod val="50000"/>
                  </a:schemeClr>
                </a:solidFill>
              </a:rPr>
              <a:t>Putna udaljenost izračunava se na temelju kalkulatorom određene zračne udaljenosti između polazišta i destinacije u jednom smjeru, a doprinos trošku se odnosi na dvosmjerno putovanje: </a:t>
            </a:r>
            <a:r>
              <a:rPr lang="pl-PL" dirty="0">
                <a:solidFill>
                  <a:schemeClr val="accent1">
                    <a:lumMod val="50000"/>
                  </a:schemeClr>
                </a:solidFill>
                <a:hlinkClick r:id="rId2"/>
              </a:rPr>
              <a:t>http://ec.europa.eu/programmes/erasmus-plus/tools/distance_en.htm</a:t>
            </a:r>
            <a:endParaRPr lang="pl-PL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endParaRPr lang="pl-PL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endParaRPr lang="pl-PL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endParaRPr lang="pl-PL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pl-PL" dirty="0"/>
          </a:p>
        </p:txBody>
      </p:sp>
      <p:pic>
        <p:nvPicPr>
          <p:cNvPr id="4" name="Picture 4" descr="\\UZMSserver\medjunarodna\WEB\PROJEKTI\LOGO\Erasmus+_vect_POS.jpg">
            <a:extLst>
              <a:ext uri="{FF2B5EF4-FFF2-40B4-BE49-F238E27FC236}">
                <a16:creationId xmlns:a16="http://schemas.microsoft.com/office/drawing/2014/main" id="{398B8B27-0E2D-4373-B5C6-BA3441570BA2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9400" y="6381115"/>
            <a:ext cx="1752600" cy="476885"/>
          </a:xfrm>
          <a:prstGeom prst="rect">
            <a:avLst/>
          </a:prstGeom>
          <a:noFill/>
        </p:spPr>
      </p:pic>
      <p:pic>
        <p:nvPicPr>
          <p:cNvPr id="5" name="Slika 4" descr="C:\Users\mia\AppData\Local\Temp\Rar$DIa6992.30586\unist-logo-kruzni.jpg">
            <a:extLst>
              <a:ext uri="{FF2B5EF4-FFF2-40B4-BE49-F238E27FC236}">
                <a16:creationId xmlns:a16="http://schemas.microsoft.com/office/drawing/2014/main" id="{2A77078E-AEB2-419A-819E-B3F19218AF87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90590"/>
            <a:ext cx="1228725" cy="8674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978210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09B44-7CC3-47B3-A35F-256F81F5F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r-HR" b="1" dirty="0">
                <a:solidFill>
                  <a:schemeClr val="accent1">
                    <a:lumMod val="50000"/>
                  </a:schemeClr>
                </a:solidFill>
              </a:rPr>
              <a:t>Dodatna potpora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3C6D36-9FE0-4D98-AAB4-DA36219B0A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29305"/>
            <a:ext cx="10515600" cy="405709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pl-PL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hr-HR" b="1" dirty="0">
                <a:solidFill>
                  <a:schemeClr val="accent1">
                    <a:lumMod val="50000"/>
                  </a:schemeClr>
                </a:solidFill>
              </a:rPr>
              <a:t>DODATAK ZA „ZELENO“ PUTOVANJE (</a:t>
            </a:r>
            <a:r>
              <a:rPr lang="hr-HR" b="1" dirty="0">
                <a:solidFill>
                  <a:srgbClr val="00B050"/>
                </a:solidFill>
              </a:rPr>
              <a:t>GREEN TRAVEL</a:t>
            </a:r>
            <a:r>
              <a:rPr lang="hr-HR" b="1" dirty="0">
                <a:solidFill>
                  <a:schemeClr val="accent1">
                    <a:lumMod val="50000"/>
                  </a:schemeClr>
                </a:solidFill>
              </a:rPr>
              <a:t>) </a:t>
            </a:r>
            <a:endParaRPr lang="hr-HR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hr-HR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hr-HR" dirty="0">
                <a:solidFill>
                  <a:schemeClr val="accent1">
                    <a:lumMod val="50000"/>
                  </a:schemeClr>
                </a:solidFill>
              </a:rPr>
              <a:t>Studenti koji koriste zeleni način putovanja (npr. vlak, brod) mogu primiti dodatni financijski poticaj za pojedinačnu potporu za povratno putovanje, ako se za putovanje u oba smjera koristi zeleni način putovanja. </a:t>
            </a:r>
            <a:endParaRPr lang="pl-PL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endParaRPr lang="pl-PL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endParaRPr lang="pl-PL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pl-PL" dirty="0"/>
          </a:p>
        </p:txBody>
      </p:sp>
      <p:pic>
        <p:nvPicPr>
          <p:cNvPr id="4" name="Picture 4" descr="\\UZMSserver\medjunarodna\WEB\PROJEKTI\LOGO\Erasmus+_vect_POS.jpg">
            <a:extLst>
              <a:ext uri="{FF2B5EF4-FFF2-40B4-BE49-F238E27FC236}">
                <a16:creationId xmlns:a16="http://schemas.microsoft.com/office/drawing/2014/main" id="{398B8B27-0E2D-4373-B5C6-BA3441570BA2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9400" y="6381115"/>
            <a:ext cx="1752600" cy="476885"/>
          </a:xfrm>
          <a:prstGeom prst="rect">
            <a:avLst/>
          </a:prstGeom>
          <a:noFill/>
        </p:spPr>
      </p:pic>
      <p:pic>
        <p:nvPicPr>
          <p:cNvPr id="5" name="Slika 4" descr="C:\Users\mia\AppData\Local\Temp\Rar$DIa6992.30586\unist-logo-kruzni.jpg">
            <a:extLst>
              <a:ext uri="{FF2B5EF4-FFF2-40B4-BE49-F238E27FC236}">
                <a16:creationId xmlns:a16="http://schemas.microsoft.com/office/drawing/2014/main" id="{2A77078E-AEB2-419A-819E-B3F19218AF87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90590"/>
            <a:ext cx="1228725" cy="8674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185622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09B44-7CC3-47B3-A35F-256F81F5F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r-HR" b="1" dirty="0">
                <a:solidFill>
                  <a:schemeClr val="accent1">
                    <a:lumMod val="50000"/>
                  </a:schemeClr>
                </a:solidFill>
              </a:rPr>
              <a:t>Dodatna potpora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3C6D36-9FE0-4D98-AAB4-DA36219B0A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29305"/>
            <a:ext cx="10515600" cy="405709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pl-PL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endParaRPr lang="pl-PL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endParaRPr lang="pl-PL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pl-PL" dirty="0"/>
          </a:p>
        </p:txBody>
      </p:sp>
      <p:pic>
        <p:nvPicPr>
          <p:cNvPr id="4" name="Picture 4" descr="\\UZMSserver\medjunarodna\WEB\PROJEKTI\LOGO\Erasmus+_vect_POS.jpg">
            <a:extLst>
              <a:ext uri="{FF2B5EF4-FFF2-40B4-BE49-F238E27FC236}">
                <a16:creationId xmlns:a16="http://schemas.microsoft.com/office/drawing/2014/main" id="{398B8B27-0E2D-4373-B5C6-BA3441570BA2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9400" y="6381115"/>
            <a:ext cx="1752600" cy="476885"/>
          </a:xfrm>
          <a:prstGeom prst="rect">
            <a:avLst/>
          </a:prstGeom>
          <a:noFill/>
        </p:spPr>
      </p:pic>
      <p:pic>
        <p:nvPicPr>
          <p:cNvPr id="5" name="Slika 4" descr="C:\Users\mia\AppData\Local\Temp\Rar$DIa6992.30586\unist-logo-kruzni.jpg">
            <a:extLst>
              <a:ext uri="{FF2B5EF4-FFF2-40B4-BE49-F238E27FC236}">
                <a16:creationId xmlns:a16="http://schemas.microsoft.com/office/drawing/2014/main" id="{2A77078E-AEB2-419A-819E-B3F19218AF87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90590"/>
            <a:ext cx="1228725" cy="8674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8" name="Tablica 7">
            <a:extLst>
              <a:ext uri="{FF2B5EF4-FFF2-40B4-BE49-F238E27FC236}">
                <a16:creationId xmlns:a16="http://schemas.microsoft.com/office/drawing/2014/main" id="{CC817B1F-1B56-4DA9-9389-C14DAB87B3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506850"/>
              </p:ext>
            </p:extLst>
          </p:nvPr>
        </p:nvGraphicFramePr>
        <p:xfrm>
          <a:off x="2032000" y="1624614"/>
          <a:ext cx="8127999" cy="44645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2790973233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261875542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939549295"/>
                    </a:ext>
                  </a:extLst>
                </a:gridCol>
              </a:tblGrid>
              <a:tr h="1216109">
                <a:tc>
                  <a:txBody>
                    <a:bodyPr/>
                    <a:lstStyle/>
                    <a:p>
                      <a:endParaRPr lang="hr-HR" dirty="0"/>
                    </a:p>
                    <a:p>
                      <a:pPr algn="ctr"/>
                      <a:r>
                        <a:rPr lang="hr-HR" dirty="0"/>
                        <a:t>Putna udaljenost</a:t>
                      </a:r>
                    </a:p>
                    <a:p>
                      <a:pPr algn="ctr"/>
                      <a:r>
                        <a:rPr lang="hr-HR" dirty="0"/>
                        <a:t>(Distance band)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r-HR" dirty="0"/>
                    </a:p>
                    <a:p>
                      <a:pPr algn="ctr"/>
                      <a:r>
                        <a:rPr lang="hr-HR" dirty="0"/>
                        <a:t> „Zeleno“ (</a:t>
                      </a:r>
                      <a:r>
                        <a:rPr lang="hr-HR" dirty="0" err="1"/>
                        <a:t>green</a:t>
                      </a:r>
                      <a:r>
                        <a:rPr lang="hr-HR" dirty="0"/>
                        <a:t>) putovanje </a:t>
                      </a:r>
                    </a:p>
                    <a:p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hr-HR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r-H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r-H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Standardno putovanje </a:t>
                      </a:r>
                    </a:p>
                    <a:p>
                      <a:pPr algn="l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48901301"/>
                  </a:ext>
                </a:extLst>
              </a:tr>
              <a:tr h="464068">
                <a:tc>
                  <a:txBody>
                    <a:bodyPr/>
                    <a:lstStyle/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hr-HR" sz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hr-HR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 između 10 i 99 km</a:t>
                      </a:r>
                      <a:endParaRPr lang="hr-HR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hr-HR" sz="1200" b="1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hr-HR" sz="12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56 EUR po sudioniku</a:t>
                      </a:r>
                      <a:endParaRPr lang="hr-HR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r-HR" sz="1200" b="1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hr-HR" sz="12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28 EUR po sudioniku </a:t>
                      </a:r>
                      <a:endParaRPr lang="hr-HR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0899908"/>
                  </a:ext>
                </a:extLst>
              </a:tr>
              <a:tr h="464068">
                <a:tc>
                  <a:txBody>
                    <a:bodyPr/>
                    <a:lstStyle/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hr-HR" sz="12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hr-HR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 između 100 i 499 km</a:t>
                      </a:r>
                      <a:endParaRPr lang="hr-HR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hr-HR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hr-HR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285 EUR po sudioniku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r-HR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hr-HR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211 EUR po sudioniku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4250119"/>
                  </a:ext>
                </a:extLst>
              </a:tr>
              <a:tr h="464068">
                <a:tc>
                  <a:txBody>
                    <a:bodyPr/>
                    <a:lstStyle/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hr-HR" sz="12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hr-HR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 između 500 i 1999 km</a:t>
                      </a:r>
                      <a:endParaRPr lang="hr-HR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hr-HR" sz="12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hr-HR" sz="12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hr-HR" sz="1200" b="1" kern="120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417 EUR po sudioniku</a:t>
                      </a:r>
                      <a:endParaRPr lang="hr-HR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r-HR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hr-HR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309 EUR po sudioniku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0627041"/>
                  </a:ext>
                </a:extLst>
              </a:tr>
              <a:tr h="464068">
                <a:tc>
                  <a:txBody>
                    <a:bodyPr/>
                    <a:lstStyle/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hr-HR" sz="12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hr-HR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između 2000 i 2999 km</a:t>
                      </a:r>
                      <a:endParaRPr lang="hr-HR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hr-HR" sz="1200" b="1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hr-HR" sz="12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535 EUR po sudioniku</a:t>
                      </a:r>
                      <a:endParaRPr lang="hr-HR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r-HR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hr-HR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395 EUR po sudioniku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7561788"/>
                  </a:ext>
                </a:extLst>
              </a:tr>
              <a:tr h="464068">
                <a:tc>
                  <a:txBody>
                    <a:bodyPr/>
                    <a:lstStyle/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hr-HR" sz="12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hr-HR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između 3000 i 3999 km</a:t>
                      </a:r>
                      <a:endParaRPr lang="hr-HR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hr-HR" sz="12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hr-HR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    785 EUR po sudioniku</a:t>
                      </a:r>
                      <a:endParaRPr lang="hr-HR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hr-HR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hr-HR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580 EUR po sudioniku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373409"/>
                  </a:ext>
                </a:extLst>
              </a:tr>
              <a:tr h="464068">
                <a:tc>
                  <a:txBody>
                    <a:bodyPr/>
                    <a:lstStyle/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hr-HR" sz="12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hr-HR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između 4000 i 7999 km</a:t>
                      </a:r>
                      <a:endParaRPr lang="hr-HR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hr-HR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    </a:t>
                      </a:r>
                    </a:p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hr-HR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1188 EUR po sudioniku</a:t>
                      </a:r>
                      <a:endParaRPr lang="hr-HR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2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algn="ctr"/>
                      <a:r>
                        <a:rPr lang="hr-HR" sz="12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1188 EUR po sudioniku </a:t>
                      </a:r>
                      <a:endParaRPr lang="hr-HR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1915401"/>
                  </a:ext>
                </a:extLst>
              </a:tr>
              <a:tr h="464068">
                <a:tc>
                  <a:txBody>
                    <a:bodyPr/>
                    <a:lstStyle/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hr-HR" sz="12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hr-HR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    više od 8000 km</a:t>
                      </a:r>
                      <a:endParaRPr lang="hr-HR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hr-HR" sz="12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hr-HR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1735 EUR po sudioniku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hr-HR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1735 EUR po sudioniku </a:t>
                      </a:r>
                      <a:endParaRPr lang="hr-HR" sz="12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8718592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32618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09B44-7CC3-47B3-A35F-256F81F5F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r-HR" b="1" dirty="0">
                <a:solidFill>
                  <a:schemeClr val="accent1">
                    <a:lumMod val="50000"/>
                  </a:schemeClr>
                </a:solidFill>
              </a:rPr>
              <a:t>Dodatna potpora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3C6D36-9FE0-4D98-AAB4-DA36219B0A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l-PL" dirty="0">
                <a:solidFill>
                  <a:schemeClr val="accent1">
                    <a:lumMod val="50000"/>
                  </a:schemeClr>
                </a:solidFill>
              </a:rPr>
              <a:t>dodatnih </a:t>
            </a:r>
            <a:r>
              <a:rPr lang="pl-PL" dirty="0">
                <a:solidFill>
                  <a:srgbClr val="FF0000"/>
                </a:solidFill>
              </a:rPr>
              <a:t>250 EUR </a:t>
            </a:r>
            <a:r>
              <a:rPr lang="pl-PL" dirty="0">
                <a:solidFill>
                  <a:schemeClr val="accent1">
                    <a:lumMod val="50000"/>
                  </a:schemeClr>
                </a:solidFill>
              </a:rPr>
              <a:t>mjesečno za studente s manje mogućnosti</a:t>
            </a:r>
          </a:p>
          <a:p>
            <a:pPr algn="just"/>
            <a:r>
              <a:rPr lang="pl-PL" dirty="0">
                <a:solidFill>
                  <a:schemeClr val="accent1">
                    <a:lumMod val="50000"/>
                  </a:schemeClr>
                </a:solidFill>
              </a:rPr>
              <a:t>potpora za uključivanje - stvarni troškovi - prijava AMPEU skupa sa sveučilištem (Studenti čije je fizičko, mentalno ili zdravstveno stanje takvo da njihovo sudjelovanje u projektu/aktivnosti mobilnosti ne bi bilo moguće bez dodatne financijske ili druge vrste </a:t>
            </a:r>
            <a:r>
              <a:rPr lang="pl-PL">
                <a:solidFill>
                  <a:schemeClr val="accent1">
                    <a:lumMod val="50000"/>
                  </a:schemeClr>
                </a:solidFill>
              </a:rPr>
              <a:t>potpore)</a:t>
            </a:r>
            <a:endParaRPr lang="pl-PL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pl-PL" dirty="0">
                <a:solidFill>
                  <a:schemeClr val="accent1">
                    <a:lumMod val="50000"/>
                  </a:schemeClr>
                </a:solidFill>
              </a:rPr>
              <a:t>Grad Split dodatno sufinancira putne troškove</a:t>
            </a:r>
          </a:p>
          <a:p>
            <a:pPr marL="0" indent="0">
              <a:buNone/>
            </a:pPr>
            <a:endParaRPr lang="pl-PL" dirty="0"/>
          </a:p>
        </p:txBody>
      </p:sp>
      <p:pic>
        <p:nvPicPr>
          <p:cNvPr id="4" name="Picture 4" descr="\\UZMSserver\medjunarodna\WEB\PROJEKTI\LOGO\Erasmus+_vect_POS.jpg">
            <a:extLst>
              <a:ext uri="{FF2B5EF4-FFF2-40B4-BE49-F238E27FC236}">
                <a16:creationId xmlns:a16="http://schemas.microsoft.com/office/drawing/2014/main" id="{398B8B27-0E2D-4373-B5C6-BA3441570BA2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9400" y="6381115"/>
            <a:ext cx="1752600" cy="476885"/>
          </a:xfrm>
          <a:prstGeom prst="rect">
            <a:avLst/>
          </a:prstGeom>
          <a:noFill/>
        </p:spPr>
      </p:pic>
      <p:pic>
        <p:nvPicPr>
          <p:cNvPr id="5" name="Slika 4" descr="C:\Users\mia\AppData\Local\Temp\Rar$DIa6992.30586\unist-logo-kruzni.jpg">
            <a:extLst>
              <a:ext uri="{FF2B5EF4-FFF2-40B4-BE49-F238E27FC236}">
                <a16:creationId xmlns:a16="http://schemas.microsoft.com/office/drawing/2014/main" id="{2A77078E-AEB2-419A-819E-B3F19218AF87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90590"/>
            <a:ext cx="1228725" cy="8674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728355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09B44-7CC3-47B3-A35F-256F81F5F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r-HR" b="1" dirty="0">
                <a:solidFill>
                  <a:schemeClr val="accent1">
                    <a:lumMod val="50000"/>
                  </a:schemeClr>
                </a:solidFill>
              </a:rPr>
              <a:t>Dodatak za studente s manje mogućnosti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3C6D36-9FE0-4D98-AAB4-DA36219B0A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pl-PL" dirty="0">
                <a:solidFill>
                  <a:schemeClr val="accent1">
                    <a:lumMod val="50000"/>
                  </a:schemeClr>
                </a:solidFill>
              </a:rPr>
              <a:t>Studenti čiji prosječni mjesečni prihodi po članu zajedničkog kućanstva ne prelaze </a:t>
            </a:r>
            <a:r>
              <a:rPr lang="pl-PL" b="1" dirty="0">
                <a:solidFill>
                  <a:schemeClr val="accent1">
                    <a:lumMod val="50000"/>
                  </a:schemeClr>
                </a:solidFill>
              </a:rPr>
              <a:t>85 % proračunske osnovice </a:t>
            </a:r>
            <a:r>
              <a:rPr lang="pl-PL" dirty="0">
                <a:solidFill>
                  <a:schemeClr val="accent1">
                    <a:lumMod val="50000"/>
                  </a:schemeClr>
                </a:solidFill>
              </a:rPr>
              <a:t>(proračunska osnovica iznosi 441,44 EUR </a:t>
            </a:r>
            <a:r>
              <a:rPr lang="pl-PL">
                <a:solidFill>
                  <a:schemeClr val="accent1">
                    <a:lumMod val="50000"/>
                  </a:schemeClr>
                </a:solidFill>
              </a:rPr>
              <a:t>za 2025. </a:t>
            </a:r>
            <a:r>
              <a:rPr lang="pl-PL" dirty="0">
                <a:solidFill>
                  <a:schemeClr val="accent1">
                    <a:lumMod val="50000"/>
                  </a:schemeClr>
                </a:solidFill>
              </a:rPr>
              <a:t>godinu, a 85% iste iznosi </a:t>
            </a:r>
            <a:r>
              <a:rPr lang="pl-PL" b="1" dirty="0">
                <a:solidFill>
                  <a:schemeClr val="accent1">
                    <a:lumMod val="50000"/>
                  </a:schemeClr>
                </a:solidFill>
              </a:rPr>
              <a:t>375,22 EUR</a:t>
            </a:r>
            <a:r>
              <a:rPr lang="pl-PL" dirty="0">
                <a:solidFill>
                  <a:schemeClr val="accent1">
                    <a:lumMod val="50000"/>
                  </a:schemeClr>
                </a:solidFill>
              </a:rPr>
              <a:t>)</a:t>
            </a:r>
          </a:p>
          <a:p>
            <a:pPr marL="0" indent="0" algn="just">
              <a:buNone/>
            </a:pPr>
            <a:endParaRPr lang="pl-PL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pl-PL" dirty="0">
                <a:solidFill>
                  <a:schemeClr val="accent1">
                    <a:lumMod val="50000"/>
                  </a:schemeClr>
                </a:solidFill>
              </a:rPr>
              <a:t>Studenti koji imaju status izbjeglice, tražitelja azila ili migranta</a:t>
            </a:r>
          </a:p>
          <a:p>
            <a:pPr marL="0" indent="0" algn="just">
              <a:buNone/>
            </a:pPr>
            <a:endParaRPr lang="pl-PL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pl-PL" dirty="0">
                <a:solidFill>
                  <a:schemeClr val="accent1">
                    <a:lumMod val="50000"/>
                  </a:schemeClr>
                </a:solidFill>
              </a:rPr>
              <a:t>Dodatno proširenje na podzastupljene ili ranjive skupine studenata sukladno Nacionalnom planu za unaprjeđenje socijalne dimenzije visokog obrazovanja u Republici Hrvatskoj 2019. - 2021.</a:t>
            </a:r>
          </a:p>
          <a:p>
            <a:pPr algn="just"/>
            <a:endParaRPr lang="pl-PL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endParaRPr lang="pl-PL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pl-PL" dirty="0"/>
          </a:p>
        </p:txBody>
      </p:sp>
      <p:pic>
        <p:nvPicPr>
          <p:cNvPr id="4" name="Picture 4" descr="\\UZMSserver\medjunarodna\WEB\PROJEKTI\LOGO\Erasmus+_vect_POS.jpg">
            <a:extLst>
              <a:ext uri="{FF2B5EF4-FFF2-40B4-BE49-F238E27FC236}">
                <a16:creationId xmlns:a16="http://schemas.microsoft.com/office/drawing/2014/main" id="{E83DF982-58DF-469E-9733-B1CD3A458646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9400" y="6381115"/>
            <a:ext cx="1752600" cy="476885"/>
          </a:xfrm>
          <a:prstGeom prst="rect">
            <a:avLst/>
          </a:prstGeom>
          <a:noFill/>
        </p:spPr>
      </p:pic>
      <p:pic>
        <p:nvPicPr>
          <p:cNvPr id="5" name="Slika 4" descr="C:\Users\mia\AppData\Local\Temp\Rar$DIa6992.30586\unist-logo-kruzni.jpg">
            <a:extLst>
              <a:ext uri="{FF2B5EF4-FFF2-40B4-BE49-F238E27FC236}">
                <a16:creationId xmlns:a16="http://schemas.microsoft.com/office/drawing/2014/main" id="{F277BDA0-C3AE-40E0-9A38-23517CD11358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90590"/>
            <a:ext cx="1228725" cy="8674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198079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09B44-7CC3-47B3-A35F-256F81F5F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r-HR" b="1" dirty="0">
                <a:solidFill>
                  <a:schemeClr val="accent1">
                    <a:lumMod val="50000"/>
                  </a:schemeClr>
                </a:solidFill>
              </a:rPr>
              <a:t>Dodatak za studente s manje mogućnosti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3C6D36-9FE0-4D98-AAB4-DA36219B0A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algn="just"/>
            <a:r>
              <a:rPr lang="pl-PL" dirty="0">
                <a:solidFill>
                  <a:schemeClr val="accent1">
                    <a:lumMod val="50000"/>
                  </a:schemeClr>
                </a:solidFill>
              </a:rPr>
              <a:t>Podzastupljene ili ranjive skupine studenata:</a:t>
            </a:r>
          </a:p>
          <a:p>
            <a:pPr algn="just"/>
            <a:r>
              <a:rPr lang="pl-PL" dirty="0">
                <a:solidFill>
                  <a:schemeClr val="accent1">
                    <a:lumMod val="50000"/>
                  </a:schemeClr>
                </a:solidFill>
              </a:rPr>
              <a:t>Studenti čiji roditelji imaju nižu razinu obrazovanja</a:t>
            </a:r>
          </a:p>
          <a:p>
            <a:pPr algn="just"/>
            <a:r>
              <a:rPr lang="pl-PL" dirty="0">
                <a:solidFill>
                  <a:schemeClr val="accent1">
                    <a:lumMod val="50000"/>
                  </a:schemeClr>
                </a:solidFill>
              </a:rPr>
              <a:t>Studentice u tehničkom području, studenti u humanističkom području</a:t>
            </a:r>
          </a:p>
          <a:p>
            <a:pPr algn="just"/>
            <a:r>
              <a:rPr lang="pl-PL" dirty="0">
                <a:solidFill>
                  <a:schemeClr val="accent1">
                    <a:lumMod val="50000"/>
                  </a:schemeClr>
                </a:solidFill>
              </a:rPr>
              <a:t>Stariji student (stariji od 30 godina)</a:t>
            </a:r>
          </a:p>
          <a:p>
            <a:pPr algn="just"/>
            <a:r>
              <a:rPr lang="pl-PL" dirty="0">
                <a:solidFill>
                  <a:schemeClr val="accent1">
                    <a:lumMod val="50000"/>
                  </a:schemeClr>
                </a:solidFill>
              </a:rPr>
              <a:t>Studenti s djecom </a:t>
            </a:r>
          </a:p>
          <a:p>
            <a:pPr algn="just"/>
            <a:r>
              <a:rPr lang="pl-PL" dirty="0">
                <a:solidFill>
                  <a:schemeClr val="accent1">
                    <a:lumMod val="50000"/>
                  </a:schemeClr>
                </a:solidFill>
              </a:rPr>
              <a:t>Studenti koji su završili strukovnu školu </a:t>
            </a:r>
          </a:p>
          <a:p>
            <a:pPr algn="just"/>
            <a:r>
              <a:rPr lang="pl-PL" dirty="0">
                <a:solidFill>
                  <a:schemeClr val="accent1">
                    <a:lumMod val="50000"/>
                  </a:schemeClr>
                </a:solidFill>
              </a:rPr>
              <a:t>Studenti koji rade uz studij</a:t>
            </a:r>
          </a:p>
          <a:p>
            <a:pPr algn="just"/>
            <a:r>
              <a:rPr lang="pl-PL" dirty="0">
                <a:solidFill>
                  <a:schemeClr val="accent1">
                    <a:lumMod val="50000"/>
                  </a:schemeClr>
                </a:solidFill>
              </a:rPr>
              <a:t>Studenti koji imaju prebivalište izvan mjesta studiranja (min. 30 km udaljenosti)</a:t>
            </a:r>
          </a:p>
          <a:p>
            <a:pPr algn="just"/>
            <a:r>
              <a:rPr lang="pl-PL" dirty="0">
                <a:solidFill>
                  <a:schemeClr val="accent1">
                    <a:lumMod val="50000"/>
                  </a:schemeClr>
                </a:solidFill>
              </a:rPr>
              <a:t>Studenti djeca hrvatskih branitelja </a:t>
            </a:r>
          </a:p>
          <a:p>
            <a:pPr algn="just"/>
            <a:r>
              <a:rPr lang="pl-PL" dirty="0">
                <a:solidFill>
                  <a:schemeClr val="accent1">
                    <a:lumMod val="50000"/>
                  </a:schemeClr>
                </a:solidFill>
              </a:rPr>
              <a:t>Studenti pripadnici romske manjine </a:t>
            </a:r>
          </a:p>
          <a:p>
            <a:pPr algn="just"/>
            <a:r>
              <a:rPr lang="pl-PL" dirty="0">
                <a:solidFill>
                  <a:schemeClr val="accent1">
                    <a:lumMod val="50000"/>
                  </a:schemeClr>
                </a:solidFill>
              </a:rPr>
              <a:t>Studenti iz alternativne skrbi </a:t>
            </a:r>
          </a:p>
          <a:p>
            <a:pPr algn="just"/>
            <a:r>
              <a:rPr lang="pl-PL" dirty="0">
                <a:solidFill>
                  <a:schemeClr val="accent1">
                    <a:lumMod val="50000"/>
                  </a:schemeClr>
                </a:solidFill>
              </a:rPr>
              <a:t>Studenti beskućnici i oni koji se nalaze u riziku od beskućništva</a:t>
            </a:r>
          </a:p>
          <a:p>
            <a:pPr algn="just"/>
            <a:r>
              <a:rPr lang="pl-PL" dirty="0">
                <a:solidFill>
                  <a:schemeClr val="accent1">
                    <a:lumMod val="50000"/>
                  </a:schemeClr>
                </a:solidFill>
              </a:rPr>
              <a:t>Studenti iz ruralnih područja, manjih mjesta i otoka</a:t>
            </a:r>
          </a:p>
          <a:p>
            <a:pPr algn="just"/>
            <a:r>
              <a:rPr lang="pl-PL" dirty="0">
                <a:solidFill>
                  <a:schemeClr val="accent1">
                    <a:lumMod val="50000"/>
                  </a:schemeClr>
                </a:solidFill>
              </a:rPr>
              <a:t>Studenti čije je fizičko, mentalno ili zdravstveno stanje takvo da njihovo sudjelovanje u projektu/aktivnosti mobilnosti ne bi bilo moguće bez dodatne financijske ili druge vrste potpore </a:t>
            </a:r>
          </a:p>
          <a:p>
            <a:pPr algn="just"/>
            <a:endParaRPr lang="pl-PL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endParaRPr lang="pl-PL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endParaRPr lang="pl-PL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endParaRPr lang="pl-PL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endParaRPr lang="pl-PL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pl-PL" dirty="0"/>
          </a:p>
        </p:txBody>
      </p:sp>
      <p:pic>
        <p:nvPicPr>
          <p:cNvPr id="4" name="Picture 4" descr="\\UZMSserver\medjunarodna\WEB\PROJEKTI\LOGO\Erasmus+_vect_POS.jpg">
            <a:extLst>
              <a:ext uri="{FF2B5EF4-FFF2-40B4-BE49-F238E27FC236}">
                <a16:creationId xmlns:a16="http://schemas.microsoft.com/office/drawing/2014/main" id="{7682725A-2E9E-47F7-8CFF-17A491AD14F6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9400" y="6381115"/>
            <a:ext cx="1752600" cy="476885"/>
          </a:xfrm>
          <a:prstGeom prst="rect">
            <a:avLst/>
          </a:prstGeom>
          <a:noFill/>
        </p:spPr>
      </p:pic>
      <p:pic>
        <p:nvPicPr>
          <p:cNvPr id="5" name="Slika 4" descr="C:\Users\mia\AppData\Local\Temp\Rar$DIa6992.30586\unist-logo-kruzni.jpg">
            <a:extLst>
              <a:ext uri="{FF2B5EF4-FFF2-40B4-BE49-F238E27FC236}">
                <a16:creationId xmlns:a16="http://schemas.microsoft.com/office/drawing/2014/main" id="{55B65164-EBC9-4B56-8391-E74E9261581A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90590"/>
            <a:ext cx="1228725" cy="8674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113130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09B44-7CC3-47B3-A35F-256F81F5F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r-HR" b="1" dirty="0">
                <a:solidFill>
                  <a:schemeClr val="accent1">
                    <a:lumMod val="50000"/>
                  </a:schemeClr>
                </a:solidFill>
              </a:rPr>
              <a:t>Prijava na Natječaj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3C6D36-9FE0-4D98-AAB4-DA36219B0A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l-PL" dirty="0">
                <a:solidFill>
                  <a:schemeClr val="accent1">
                    <a:lumMod val="50000"/>
                  </a:schemeClr>
                </a:solidFill>
                <a:hlinkClick r:id="rId2"/>
              </a:rPr>
              <a:t>www.unist.hr</a:t>
            </a:r>
            <a:endParaRPr lang="pl-PL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pl-PL" dirty="0">
                <a:solidFill>
                  <a:schemeClr val="accent1">
                    <a:lumMod val="50000"/>
                  </a:schemeClr>
                </a:solidFill>
              </a:rPr>
              <a:t>Online prijavni obrazac – minimalno 2 izbora, slušanje nastave vs. pisanje rada</a:t>
            </a:r>
          </a:p>
          <a:p>
            <a:pPr algn="just"/>
            <a:r>
              <a:rPr lang="pl-PL" dirty="0">
                <a:solidFill>
                  <a:schemeClr val="accent1">
                    <a:lumMod val="50000"/>
                  </a:schemeClr>
                </a:solidFill>
              </a:rPr>
              <a:t>Europass CV</a:t>
            </a:r>
          </a:p>
          <a:p>
            <a:pPr algn="just"/>
            <a:r>
              <a:rPr lang="pl-PL" dirty="0">
                <a:solidFill>
                  <a:schemeClr val="accent1">
                    <a:lumMod val="50000"/>
                  </a:schemeClr>
                </a:solidFill>
              </a:rPr>
              <a:t>Motivacijsko pismo</a:t>
            </a:r>
          </a:p>
          <a:p>
            <a:pPr algn="just"/>
            <a:r>
              <a:rPr lang="pl-PL" dirty="0">
                <a:solidFill>
                  <a:schemeClr val="accent1">
                    <a:lumMod val="50000"/>
                  </a:schemeClr>
                </a:solidFill>
              </a:rPr>
              <a:t>Dodatni kriteriji sastavnica</a:t>
            </a:r>
          </a:p>
          <a:p>
            <a:pPr algn="just"/>
            <a:r>
              <a:rPr lang="pl-PL" dirty="0">
                <a:solidFill>
                  <a:schemeClr val="accent1">
                    <a:lumMod val="50000"/>
                  </a:schemeClr>
                </a:solidFill>
              </a:rPr>
              <a:t>Popis Erasmus+ sporazuma po sastavnicama</a:t>
            </a:r>
          </a:p>
          <a:p>
            <a:pPr algn="just"/>
            <a:r>
              <a:rPr lang="pl-PL" dirty="0">
                <a:solidFill>
                  <a:schemeClr val="accent1">
                    <a:lumMod val="50000"/>
                  </a:schemeClr>
                </a:solidFill>
              </a:rPr>
              <a:t>Popis kontakt osoba (ECTS i Erasmus koordinatori)</a:t>
            </a:r>
          </a:p>
          <a:p>
            <a:pPr marL="0" indent="0" algn="just">
              <a:buNone/>
            </a:pPr>
            <a:endParaRPr lang="pl-PL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endParaRPr lang="pl-PL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pl-PL" dirty="0"/>
          </a:p>
        </p:txBody>
      </p:sp>
      <p:pic>
        <p:nvPicPr>
          <p:cNvPr id="4" name="Picture 4" descr="\\UZMSserver\medjunarodna\WEB\PROJEKTI\LOGO\Erasmus+_vect_POS.jpg">
            <a:extLst>
              <a:ext uri="{FF2B5EF4-FFF2-40B4-BE49-F238E27FC236}">
                <a16:creationId xmlns:a16="http://schemas.microsoft.com/office/drawing/2014/main" id="{038E37C7-8E04-4D26-87AF-67F9373D3B0E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9400" y="6381115"/>
            <a:ext cx="1752600" cy="476885"/>
          </a:xfrm>
          <a:prstGeom prst="rect">
            <a:avLst/>
          </a:prstGeom>
          <a:noFill/>
        </p:spPr>
      </p:pic>
      <p:pic>
        <p:nvPicPr>
          <p:cNvPr id="5" name="Slika 4" descr="C:\Users\mia\AppData\Local\Temp\Rar$DIa6992.30586\unist-logo-kruzni.jpg">
            <a:extLst>
              <a:ext uri="{FF2B5EF4-FFF2-40B4-BE49-F238E27FC236}">
                <a16:creationId xmlns:a16="http://schemas.microsoft.com/office/drawing/2014/main" id="{30FBF911-BF41-4276-8973-4E9287AA155D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90590"/>
            <a:ext cx="1228725" cy="8674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095213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09B44-7CC3-47B3-A35F-256F81F5F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r-HR" b="1" dirty="0">
                <a:solidFill>
                  <a:schemeClr val="accent1">
                    <a:lumMod val="50000"/>
                  </a:schemeClr>
                </a:solidFill>
              </a:rPr>
              <a:t>Online </a:t>
            </a:r>
            <a:r>
              <a:rPr lang="hr-HR" b="1" dirty="0" err="1">
                <a:solidFill>
                  <a:schemeClr val="accent1">
                    <a:lumMod val="50000"/>
                  </a:schemeClr>
                </a:solidFill>
              </a:rPr>
              <a:t>Learning</a:t>
            </a:r>
            <a:r>
              <a:rPr lang="hr-HR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hr-HR" b="1" dirty="0" err="1">
                <a:solidFill>
                  <a:schemeClr val="accent1">
                    <a:lumMod val="50000"/>
                  </a:schemeClr>
                </a:solidFill>
              </a:rPr>
              <a:t>Agreement</a:t>
            </a:r>
            <a:endParaRPr lang="hr-HR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3C6D36-9FE0-4D98-AAB4-DA36219B0A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7827"/>
            <a:ext cx="10515600" cy="4135099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pl-PL" dirty="0">
                <a:solidFill>
                  <a:schemeClr val="accent1">
                    <a:lumMod val="50000"/>
                  </a:schemeClr>
                </a:solidFill>
              </a:rPr>
              <a:t>Sporazum o priznavanju mobilnosti</a:t>
            </a:r>
          </a:p>
          <a:p>
            <a:pPr algn="just"/>
            <a:endParaRPr lang="pl-PL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hr-HR" dirty="0">
                <a:solidFill>
                  <a:schemeClr val="accent1">
                    <a:lumMod val="75000"/>
                  </a:schemeClr>
                </a:solidFill>
                <a:hlinkClick r:id="rId2"/>
              </a:rPr>
              <a:t>Upute za izradu OLA</a:t>
            </a:r>
            <a:endParaRPr lang="hr-HR" dirty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endParaRPr lang="pl-PL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pl-PL" dirty="0">
                <a:solidFill>
                  <a:schemeClr val="accent1">
                    <a:lumMod val="50000"/>
                  </a:schemeClr>
                </a:solidFill>
              </a:rPr>
              <a:t>Student je dužan ispuniti Online Learning Agreement - Sporazum o priznavanju razdoblja mobilnosti kojeg online putem potpisuju student, nadležna osoba na sastavnici (ECTS povjerenik, prodekan za nastavu ili Erasmus koordinator) i nadležna osoba s inozemne ustanove</a:t>
            </a:r>
          </a:p>
          <a:p>
            <a:pPr algn="just"/>
            <a:r>
              <a:rPr lang="pl-PL" dirty="0">
                <a:solidFill>
                  <a:schemeClr val="accent1">
                    <a:lumMod val="50000"/>
                  </a:schemeClr>
                </a:solidFill>
              </a:rPr>
              <a:t>Pri odabiru kolegija potrebno je upisati minimalno 20 ECTS bodova, a po povratku je potrebno ostvariti:</a:t>
            </a:r>
          </a:p>
          <a:p>
            <a:pPr algn="just"/>
            <a:r>
              <a:rPr lang="pl-PL" dirty="0">
                <a:solidFill>
                  <a:schemeClr val="accent1">
                    <a:lumMod val="50000"/>
                  </a:schemeClr>
                </a:solidFill>
              </a:rPr>
              <a:t>5 ECTS – za mobilnost od 3 mjeseca</a:t>
            </a:r>
          </a:p>
          <a:p>
            <a:pPr algn="just"/>
            <a:r>
              <a:rPr lang="pl-PL" dirty="0">
                <a:solidFill>
                  <a:schemeClr val="accent1">
                    <a:lumMod val="50000"/>
                  </a:schemeClr>
                </a:solidFill>
              </a:rPr>
              <a:t>10 ECTS – za mobilnost od 4 mjeseca</a:t>
            </a:r>
          </a:p>
          <a:p>
            <a:pPr algn="just"/>
            <a:r>
              <a:rPr lang="pl-PL" dirty="0">
                <a:solidFill>
                  <a:schemeClr val="accent1">
                    <a:lumMod val="50000"/>
                  </a:schemeClr>
                </a:solidFill>
              </a:rPr>
              <a:t>15 ECTS – za mobilnost od 5 mjeseci</a:t>
            </a:r>
          </a:p>
          <a:p>
            <a:pPr algn="just"/>
            <a:endParaRPr lang="pl-PL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endParaRPr lang="pl-PL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endParaRPr lang="pl-PL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endParaRPr lang="pl-PL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endParaRPr lang="pl-PL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pl-PL" dirty="0"/>
          </a:p>
        </p:txBody>
      </p:sp>
      <p:pic>
        <p:nvPicPr>
          <p:cNvPr id="4" name="Picture 4" descr="\\UZMSserver\medjunarodna\WEB\PROJEKTI\LOGO\Erasmus+_vect_POS.jpg">
            <a:extLst>
              <a:ext uri="{FF2B5EF4-FFF2-40B4-BE49-F238E27FC236}">
                <a16:creationId xmlns:a16="http://schemas.microsoft.com/office/drawing/2014/main" id="{820DBC6D-F220-449F-B476-7223D0A6286D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9400" y="6381115"/>
            <a:ext cx="1752600" cy="476885"/>
          </a:xfrm>
          <a:prstGeom prst="rect">
            <a:avLst/>
          </a:prstGeom>
          <a:noFill/>
        </p:spPr>
      </p:pic>
      <p:pic>
        <p:nvPicPr>
          <p:cNvPr id="5" name="Slika 4" descr="C:\Users\mia\AppData\Local\Temp\Rar$DIa6992.30586\unist-logo-kruzni.jpg">
            <a:extLst>
              <a:ext uri="{FF2B5EF4-FFF2-40B4-BE49-F238E27FC236}">
                <a16:creationId xmlns:a16="http://schemas.microsoft.com/office/drawing/2014/main" id="{D7A2C361-56A3-4088-B915-0B84BB2BE333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90590"/>
            <a:ext cx="1228725" cy="8674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080316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5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E587F04-B93F-489F-8571-A9F4AC174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hr-HR" sz="4200" b="1" dirty="0">
                <a:solidFill>
                  <a:schemeClr val="accent1">
                    <a:lumMod val="50000"/>
                  </a:schemeClr>
                </a:solidFill>
              </a:rPr>
              <a:t>5 razloga zašto se prijaviti </a:t>
            </a:r>
            <a:r>
              <a:rPr lang="hr-HR" sz="4200" dirty="0">
                <a:solidFill>
                  <a:schemeClr val="accent1">
                    <a:lumMod val="50000"/>
                  </a:schemeClr>
                </a:solidFill>
                <a:sym typeface="Wingdings" panose="05000000000000000000" pitchFamily="2" charset="2"/>
              </a:rPr>
              <a:t></a:t>
            </a:r>
            <a:endParaRPr lang="hr-HR" sz="4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1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7BEFB1-6724-449B-B55D-AF2F4B70E7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hr-HR" sz="2200" dirty="0">
                <a:solidFill>
                  <a:schemeClr val="accent1">
                    <a:lumMod val="50000"/>
                  </a:schemeClr>
                </a:solidFill>
              </a:rPr>
              <a:t>putuješ, mi plaćamo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sz="2200" dirty="0">
                <a:solidFill>
                  <a:schemeClr val="accent1">
                    <a:lumMod val="50000"/>
                  </a:schemeClr>
                </a:solidFill>
              </a:rPr>
              <a:t>studiraš, mi priznajemo ispite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sz="2200" dirty="0">
                <a:solidFill>
                  <a:schemeClr val="accent1">
                    <a:lumMod val="50000"/>
                  </a:schemeClr>
                </a:solidFill>
              </a:rPr>
              <a:t>proširiš krug prijatelja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sz="2200" dirty="0">
                <a:solidFill>
                  <a:schemeClr val="accent1">
                    <a:lumMod val="50000"/>
                  </a:schemeClr>
                </a:solidFill>
              </a:rPr>
              <a:t>dobro se zabaviš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D5CDBE2-17FE-4803-AD1D-B959FBA56CA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204" r="12363" b="1"/>
          <a:stretch/>
        </p:blipFill>
        <p:spPr>
          <a:xfrm>
            <a:off x="4654296" y="980832"/>
            <a:ext cx="6903720" cy="4896336"/>
          </a:xfrm>
          <a:prstGeom prst="rect">
            <a:avLst/>
          </a:prstGeom>
        </p:spPr>
      </p:pic>
      <p:pic>
        <p:nvPicPr>
          <p:cNvPr id="7" name="Picture 4" descr="\\UZMSserver\medjunarodna\WEB\PROJEKTI\LOGO\Erasmus+_vect_POS.jpg">
            <a:extLst>
              <a:ext uri="{FF2B5EF4-FFF2-40B4-BE49-F238E27FC236}">
                <a16:creationId xmlns:a16="http://schemas.microsoft.com/office/drawing/2014/main" id="{B8FF0D97-9052-4FB4-8BB3-ED8EE74CB782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9400" y="6381115"/>
            <a:ext cx="1752600" cy="476885"/>
          </a:xfrm>
          <a:prstGeom prst="rect">
            <a:avLst/>
          </a:prstGeom>
          <a:noFill/>
        </p:spPr>
      </p:pic>
      <p:pic>
        <p:nvPicPr>
          <p:cNvPr id="8" name="Slika 7" descr="C:\Users\mia\AppData\Local\Temp\Rar$DIa6992.30586\unist-logo-kruzni.jpg">
            <a:extLst>
              <a:ext uri="{FF2B5EF4-FFF2-40B4-BE49-F238E27FC236}">
                <a16:creationId xmlns:a16="http://schemas.microsoft.com/office/drawing/2014/main" id="{789CCB7F-0187-4CAF-923A-AB211BDA5DAF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90590"/>
            <a:ext cx="1228725" cy="8674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752819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E1CC109-9CF5-4A3A-93AD-5E6F42B5CE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/>
          <a:lstStyle/>
          <a:p>
            <a:pPr algn="ctr"/>
            <a:r>
              <a:rPr lang="hr-HR" b="1" dirty="0">
                <a:solidFill>
                  <a:schemeClr val="accent1">
                    <a:lumMod val="50000"/>
                  </a:schemeClr>
                </a:solidFill>
              </a:rPr>
              <a:t>Studentska iskustva s mobilnosti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4E332BC7-A4B8-4437-A2F3-905872F7E6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9353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hr-HR" b="1" dirty="0">
                <a:solidFill>
                  <a:schemeClr val="accent1">
                    <a:lumMod val="50000"/>
                  </a:schemeClr>
                </a:solidFill>
              </a:rPr>
              <a:t>Još se predomišljate?</a:t>
            </a:r>
          </a:p>
          <a:p>
            <a:pPr marL="0" indent="0">
              <a:buNone/>
            </a:pPr>
            <a:endParaRPr lang="hr-HR" b="1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hr-HR" dirty="0">
                <a:solidFill>
                  <a:schemeClr val="accent1">
                    <a:lumMod val="50000"/>
                  </a:schemeClr>
                </a:solidFill>
              </a:rPr>
              <a:t>Pročitajte iskustva naših studenata s mobilnosti na </a:t>
            </a:r>
            <a:r>
              <a:rPr lang="hr-HR" dirty="0" err="1">
                <a:solidFill>
                  <a:schemeClr val="accent1">
                    <a:lumMod val="50000"/>
                  </a:schemeClr>
                </a:solidFill>
              </a:rPr>
              <a:t>Erasmus</a:t>
            </a:r>
            <a:r>
              <a:rPr lang="hr-HR" dirty="0">
                <a:solidFill>
                  <a:schemeClr val="accent1">
                    <a:lumMod val="50000"/>
                  </a:schemeClr>
                </a:solidFill>
              </a:rPr>
              <a:t> web stranici Sveučilišta — možda vas baš njihova priča potakne da se prijavite!</a:t>
            </a:r>
          </a:p>
          <a:p>
            <a:pPr marL="0" indent="0">
              <a:buNone/>
            </a:pPr>
            <a:r>
              <a:rPr lang="hr-HR" dirty="0">
                <a:solidFill>
                  <a:schemeClr val="accent1">
                    <a:lumMod val="50000"/>
                  </a:schemeClr>
                </a:solidFill>
                <a:hlinkClick r:id="rId2"/>
              </a:rPr>
              <a:t>https://www.unist.hr/studentska-iskustva-s-mobilnosti/20757</a:t>
            </a:r>
            <a:endParaRPr lang="hr-HR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hr-HR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hr-HR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574195B4-71CB-4974-9585-6C61D10755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949" y="4281744"/>
            <a:ext cx="3458232" cy="2305488"/>
          </a:xfrm>
          <a:prstGeom prst="rect">
            <a:avLst/>
          </a:prstGeo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6AFABCAD-BCCB-4FE7-B20D-1C4D532DD3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4281744"/>
            <a:ext cx="3073983" cy="2305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763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0AF52D0-4297-4552-AB21-05E185EB0D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221" y="800131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hr-HR" sz="9600" dirty="0">
                <a:solidFill>
                  <a:schemeClr val="accent1">
                    <a:lumMod val="50000"/>
                  </a:schemeClr>
                </a:solidFill>
              </a:rPr>
              <a:t>Hvala na pažnji!</a:t>
            </a:r>
            <a:endParaRPr lang="hr-HR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73F41CF9-1FC3-4FDC-9D94-74191E8FCF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06662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hr-HR" sz="2900" b="1" u="sng" dirty="0">
                <a:solidFill>
                  <a:schemeClr val="accent1">
                    <a:lumMod val="50000"/>
                  </a:schemeClr>
                </a:solidFill>
              </a:rPr>
              <a:t>Kontakt: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hr-HR" dirty="0" err="1">
                <a:solidFill>
                  <a:schemeClr val="accent1">
                    <a:lumMod val="50000"/>
                  </a:schemeClr>
                </a:solidFill>
              </a:rPr>
              <a:t>Erasmus</a:t>
            </a:r>
            <a:r>
              <a:rPr lang="hr-HR" dirty="0">
                <a:solidFill>
                  <a:schemeClr val="accent1">
                    <a:lumMod val="50000"/>
                  </a:schemeClr>
                </a:solidFill>
              </a:rPr>
              <a:t>+ studijski boravak: mlerotic@unist.hr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hr-HR" dirty="0" err="1">
                <a:solidFill>
                  <a:schemeClr val="accent1">
                    <a:lumMod val="50000"/>
                  </a:schemeClr>
                </a:solidFill>
              </a:rPr>
              <a:t>Erasmus</a:t>
            </a:r>
            <a:r>
              <a:rPr lang="hr-HR" dirty="0">
                <a:solidFill>
                  <a:schemeClr val="accent1">
                    <a:lumMod val="50000"/>
                  </a:schemeClr>
                </a:solidFill>
              </a:rPr>
              <a:t>+ stručna praksa: sversic@unist.hr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hr-HR" dirty="0" err="1">
                <a:solidFill>
                  <a:schemeClr val="accent1">
                    <a:lumMod val="50000"/>
                  </a:schemeClr>
                </a:solidFill>
              </a:rPr>
              <a:t>Erasmus</a:t>
            </a:r>
            <a:r>
              <a:rPr lang="hr-HR" dirty="0">
                <a:solidFill>
                  <a:schemeClr val="accent1">
                    <a:lumMod val="50000"/>
                  </a:schemeClr>
                </a:solidFill>
              </a:rPr>
              <a:t>+ kratkoročna mobilnost: fjelaska@unist.hr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hr-HR" dirty="0">
                <a:solidFill>
                  <a:schemeClr val="accent1">
                    <a:lumMod val="50000"/>
                  </a:schemeClr>
                </a:solidFill>
              </a:rPr>
              <a:t>Tel: 021/545-075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hr-HR" dirty="0">
                <a:solidFill>
                  <a:schemeClr val="accent1">
                    <a:lumMod val="50000"/>
                  </a:schemeClr>
                </a:solidFill>
              </a:rPr>
              <a:t>Sinjska 2, 3.kat, Odjel za međunarodnu i međusveučilišnu suradnju </a:t>
            </a:r>
            <a:r>
              <a:rPr lang="hr-HR" dirty="0">
                <a:solidFill>
                  <a:schemeClr val="accent1">
                    <a:lumMod val="50000"/>
                  </a:schemeClr>
                </a:solidFill>
                <a:hlinkClick r:id="rId2"/>
              </a:rPr>
              <a:t>erasmus@unist.hr</a:t>
            </a:r>
            <a:r>
              <a:rPr lang="hr-HR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0138544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4f27737-c5d4-4056-88ee-e55e27e998e6">
      <Terms xmlns="http://schemas.microsoft.com/office/infopath/2007/PartnerControls"/>
    </lcf76f155ced4ddcb4097134ff3c332f>
    <TaxCatchAll xmlns="793fea45-f278-4bb4-bc96-369c5ef124bd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99B3639B3E1B041B41B892D3ACB29AE" ma:contentTypeVersion="18" ma:contentTypeDescription="Create a new document." ma:contentTypeScope="" ma:versionID="f6e54a817f6119986ef6c2b732c01564">
  <xsd:schema xmlns:xsd="http://www.w3.org/2001/XMLSchema" xmlns:xs="http://www.w3.org/2001/XMLSchema" xmlns:p="http://schemas.microsoft.com/office/2006/metadata/properties" xmlns:ns2="a4f27737-c5d4-4056-88ee-e55e27e998e6" xmlns:ns3="793fea45-f278-4bb4-bc96-369c5ef124bd" targetNamespace="http://schemas.microsoft.com/office/2006/metadata/properties" ma:root="true" ma:fieldsID="a11f6658fae02b2dab61b1d8d68aa64c" ns2:_="" ns3:_="">
    <xsd:import namespace="a4f27737-c5d4-4056-88ee-e55e27e998e6"/>
    <xsd:import namespace="793fea45-f278-4bb4-bc96-369c5ef124b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27737-c5d4-4056-88ee-e55e27e998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1" nillable="true" ma:displayName="Location" ma:internalName="MediaServiceLocation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081ca07d-6999-4a8c-8c94-7c42ad6cc9e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3fea45-f278-4bb4-bc96-369c5ef124bd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e8f2cf5b-0870-4dc9-aa8c-f877b51b299e}" ma:internalName="TaxCatchAll" ma:showField="CatchAllData" ma:web="793fea45-f278-4bb4-bc96-369c5ef124b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3960325-9A19-428D-A193-225E6C9130E6}">
  <ds:schemaRefs>
    <ds:schemaRef ds:uri="http://schemas.microsoft.com/office/infopath/2007/PartnerControls"/>
    <ds:schemaRef ds:uri="793fea45-f278-4bb4-bc96-369c5ef124bd"/>
    <ds:schemaRef ds:uri="http://schemas.microsoft.com/office/2006/documentManagement/types"/>
    <ds:schemaRef ds:uri="http://purl.org/dc/elements/1.1/"/>
    <ds:schemaRef ds:uri="http://www.w3.org/XML/1998/namespace"/>
    <ds:schemaRef ds:uri="http://purl.org/dc/dcmitype/"/>
    <ds:schemaRef ds:uri="http://schemas.microsoft.com/office/2006/metadata/properties"/>
    <ds:schemaRef ds:uri="http://schemas.openxmlformats.org/package/2006/metadata/core-properties"/>
    <ds:schemaRef ds:uri="a4f27737-c5d4-4056-88ee-e55e27e998e6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267C6B70-9831-4A11-A855-E6A59BE27EE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27737-c5d4-4056-88ee-e55e27e998e6"/>
    <ds:schemaRef ds:uri="793fea45-f278-4bb4-bc96-369c5ef124b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D683335-1A08-4E7F-B82D-DB74A05229A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605</TotalTime>
  <Words>939</Words>
  <Application>Microsoft Office PowerPoint</Application>
  <PresentationFormat>Široki zaslon</PresentationFormat>
  <Paragraphs>175</Paragraphs>
  <Slides>15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6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15</vt:i4>
      </vt:variant>
    </vt:vector>
  </HeadingPairs>
  <TitlesOfParts>
    <vt:vector size="22" baseType="lpstr">
      <vt:lpstr>Arial</vt:lpstr>
      <vt:lpstr>Calibri</vt:lpstr>
      <vt:lpstr>Calibri Light</vt:lpstr>
      <vt:lpstr>Georgia</vt:lpstr>
      <vt:lpstr>Times New Roman</vt:lpstr>
      <vt:lpstr>Wingdings</vt:lpstr>
      <vt:lpstr>Office Theme</vt:lpstr>
      <vt:lpstr>Što program nudi?</vt:lpstr>
      <vt:lpstr>PowerPoint prezentacija</vt:lpstr>
      <vt:lpstr>PowerPoint prezentacija</vt:lpstr>
      <vt:lpstr>Erasmus+ financijska potpora</vt:lpstr>
      <vt:lpstr>Dodatna potpora</vt:lpstr>
      <vt:lpstr>Dodatna potpora</vt:lpstr>
      <vt:lpstr>Dodatna potpora</vt:lpstr>
      <vt:lpstr>Dodatna potpora</vt:lpstr>
      <vt:lpstr>Dodatak za studente s manje mogućnosti</vt:lpstr>
      <vt:lpstr>Dodatak za studente s manje mogućnosti</vt:lpstr>
      <vt:lpstr>Prijava na Natječaj</vt:lpstr>
      <vt:lpstr>Online Learning Agreement</vt:lpstr>
      <vt:lpstr>5 razloga zašto se prijaviti </vt:lpstr>
      <vt:lpstr>Studentska iskustva s mobilnosti</vt:lpstr>
      <vt:lpstr>Hvala na pažnji!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Erasmus</dc:title>
  <dc:creator>Maja Sumina</dc:creator>
  <cp:lastModifiedBy>Franka Babić</cp:lastModifiedBy>
  <cp:revision>27</cp:revision>
  <dcterms:created xsi:type="dcterms:W3CDTF">2022-03-16T09:51:35Z</dcterms:created>
  <dcterms:modified xsi:type="dcterms:W3CDTF">2025-11-27T10:22:23Z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0x010100599B3639B3E1B041B41B892D3ACB29AE</vt:lpwstr>
  </property>
  <property fmtid="{D5CDD505-2E9C-101B-9397-08002B2CF9AE}" pid="3" name="MediaServiceImageTags">
    <vt:lpwstr/>
  </property>
</Properties>
</file>